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2" r:id="rId2"/>
  </p:sldMasterIdLst>
  <p:notesMasterIdLst>
    <p:notesMasterId r:id="rId51"/>
  </p:notesMasterIdLst>
  <p:sldIdLst>
    <p:sldId id="256" r:id="rId3"/>
    <p:sldId id="324" r:id="rId4"/>
    <p:sldId id="299" r:id="rId5"/>
    <p:sldId id="318" r:id="rId6"/>
    <p:sldId id="323" r:id="rId7"/>
    <p:sldId id="295" r:id="rId8"/>
    <p:sldId id="294" r:id="rId9"/>
    <p:sldId id="315" r:id="rId10"/>
    <p:sldId id="297" r:id="rId11"/>
    <p:sldId id="316" r:id="rId12"/>
    <p:sldId id="298" r:id="rId13"/>
    <p:sldId id="317" r:id="rId14"/>
    <p:sldId id="296" r:id="rId15"/>
    <p:sldId id="271" r:id="rId16"/>
    <p:sldId id="276" r:id="rId17"/>
    <p:sldId id="289" r:id="rId18"/>
    <p:sldId id="270" r:id="rId19"/>
    <p:sldId id="274" r:id="rId20"/>
    <p:sldId id="273" r:id="rId21"/>
    <p:sldId id="321" r:id="rId22"/>
    <p:sldId id="322" r:id="rId23"/>
    <p:sldId id="320" r:id="rId24"/>
    <p:sldId id="285" r:id="rId25"/>
    <p:sldId id="291" r:id="rId26"/>
    <p:sldId id="290" r:id="rId27"/>
    <p:sldId id="309" r:id="rId28"/>
    <p:sldId id="293" r:id="rId29"/>
    <p:sldId id="319" r:id="rId30"/>
    <p:sldId id="260" r:id="rId31"/>
    <p:sldId id="302" r:id="rId32"/>
    <p:sldId id="263" r:id="rId33"/>
    <p:sldId id="286" r:id="rId34"/>
    <p:sldId id="307" r:id="rId35"/>
    <p:sldId id="306" r:id="rId36"/>
    <p:sldId id="308" r:id="rId37"/>
    <p:sldId id="265" r:id="rId38"/>
    <p:sldId id="259" r:id="rId39"/>
    <p:sldId id="301" r:id="rId40"/>
    <p:sldId id="311" r:id="rId41"/>
    <p:sldId id="264" r:id="rId42"/>
    <p:sldId id="304" r:id="rId43"/>
    <p:sldId id="287" r:id="rId44"/>
    <p:sldId id="303" r:id="rId45"/>
    <p:sldId id="305" r:id="rId46"/>
    <p:sldId id="312" r:id="rId47"/>
    <p:sldId id="266" r:id="rId48"/>
    <p:sldId id="267" r:id="rId49"/>
    <p:sldId id="314"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E709A0-EBFC-487A-8773-3C5AFA719728}" v="1" dt="2024-03-04T17:24:37.644"/>
    <p1510:client id="{98C18C7C-4883-481D-8A57-440577D18B7B}" v="1" dt="2024-03-04T17:28:27.4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952" autoAdjust="0"/>
  </p:normalViewPr>
  <p:slideViewPr>
    <p:cSldViewPr snapToGrid="0">
      <p:cViewPr varScale="1">
        <p:scale>
          <a:sx n="56" d="100"/>
          <a:sy n="56" d="100"/>
        </p:scale>
        <p:origin x="328" y="5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5/10/relationships/revisionInfo" Target="revisionInfo.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ara Coleman" userId="fb752ab1b0b6396b" providerId="LiveId" clId="{BC9BB3B0-3962-48C5-A636-F6F1E809F84D}"/>
    <pc:docChg chg="custSel addSld modSld">
      <pc:chgData name="Tamara Coleman" userId="fb752ab1b0b6396b" providerId="LiveId" clId="{BC9BB3B0-3962-48C5-A636-F6F1E809F84D}" dt="2024-03-03T12:44:52.987" v="101" actId="20577"/>
      <pc:docMkLst>
        <pc:docMk/>
      </pc:docMkLst>
      <pc:sldChg chg="addSp delSp modSp mod modClrScheme chgLayout">
        <pc:chgData name="Tamara Coleman" userId="fb752ab1b0b6396b" providerId="LiveId" clId="{BC9BB3B0-3962-48C5-A636-F6F1E809F84D}" dt="2024-03-03T12:34:04.742" v="11" actId="14100"/>
        <pc:sldMkLst>
          <pc:docMk/>
          <pc:sldMk cId="2806767447" sldId="321"/>
        </pc:sldMkLst>
        <pc:spChg chg="mod ord">
          <ac:chgData name="Tamara Coleman" userId="fb752ab1b0b6396b" providerId="LiveId" clId="{BC9BB3B0-3962-48C5-A636-F6F1E809F84D}" dt="2024-03-03T12:32:55.165" v="0" actId="700"/>
          <ac:spMkLst>
            <pc:docMk/>
            <pc:sldMk cId="2806767447" sldId="321"/>
            <ac:spMk id="5" creationId="{7F7A5B3D-A408-285B-B43D-D1E883BFD623}"/>
          </ac:spMkLst>
        </pc:spChg>
        <pc:spChg chg="mod">
          <ac:chgData name="Tamara Coleman" userId="fb752ab1b0b6396b" providerId="LiveId" clId="{BC9BB3B0-3962-48C5-A636-F6F1E809F84D}" dt="2024-03-03T12:33:29.515" v="5" actId="14100"/>
          <ac:spMkLst>
            <pc:docMk/>
            <pc:sldMk cId="2806767447" sldId="321"/>
            <ac:spMk id="7" creationId="{4106B644-6A6D-64EC-EE9E-68001FF5ECB6}"/>
          </ac:spMkLst>
        </pc:spChg>
        <pc:spChg chg="add del mod ord">
          <ac:chgData name="Tamara Coleman" userId="fb752ab1b0b6396b" providerId="LiveId" clId="{BC9BB3B0-3962-48C5-A636-F6F1E809F84D}" dt="2024-03-03T12:33:55.383" v="6" actId="931"/>
          <ac:spMkLst>
            <pc:docMk/>
            <pc:sldMk cId="2806767447" sldId="321"/>
            <ac:spMk id="8" creationId="{44048A1C-57EC-062B-5F48-B3E8A0BFBE30}"/>
          </ac:spMkLst>
        </pc:spChg>
        <pc:spChg chg="add del mod ord">
          <ac:chgData name="Tamara Coleman" userId="fb752ab1b0b6396b" providerId="LiveId" clId="{BC9BB3B0-3962-48C5-A636-F6F1E809F84D}" dt="2024-03-03T12:33:20.168" v="3" actId="478"/>
          <ac:spMkLst>
            <pc:docMk/>
            <pc:sldMk cId="2806767447" sldId="321"/>
            <ac:spMk id="9" creationId="{9EF9E9C2-4F7F-446B-92D9-5FEADA678DCF}"/>
          </ac:spMkLst>
        </pc:spChg>
        <pc:picChg chg="add mod">
          <ac:chgData name="Tamara Coleman" userId="fb752ab1b0b6396b" providerId="LiveId" clId="{BC9BB3B0-3962-48C5-A636-F6F1E809F84D}" dt="2024-03-03T12:34:04.742" v="11" actId="14100"/>
          <ac:picMkLst>
            <pc:docMk/>
            <pc:sldMk cId="2806767447" sldId="321"/>
            <ac:picMk id="11" creationId="{373836F6-0D21-D58B-CD1F-5A881B99EB10}"/>
          </ac:picMkLst>
        </pc:picChg>
      </pc:sldChg>
      <pc:sldChg chg="addSp delSp modSp new mod setBg modClrScheme chgLayout">
        <pc:chgData name="Tamara Coleman" userId="fb752ab1b0b6396b" providerId="LiveId" clId="{BC9BB3B0-3962-48C5-A636-F6F1E809F84D}" dt="2024-03-03T12:44:52.987" v="101" actId="20577"/>
        <pc:sldMkLst>
          <pc:docMk/>
          <pc:sldMk cId="711301575" sldId="322"/>
        </pc:sldMkLst>
        <pc:spChg chg="mod ord">
          <ac:chgData name="Tamara Coleman" userId="fb752ab1b0b6396b" providerId="LiveId" clId="{BC9BB3B0-3962-48C5-A636-F6F1E809F84D}" dt="2024-03-03T12:44:52.987" v="101" actId="20577"/>
          <ac:spMkLst>
            <pc:docMk/>
            <pc:sldMk cId="711301575" sldId="322"/>
            <ac:spMk id="2" creationId="{E4AC2F21-A972-1F05-91EF-A8E70E0B5E52}"/>
          </ac:spMkLst>
        </pc:spChg>
        <pc:spChg chg="del mod ord">
          <ac:chgData name="Tamara Coleman" userId="fb752ab1b0b6396b" providerId="LiveId" clId="{BC9BB3B0-3962-48C5-A636-F6F1E809F84D}" dt="2024-03-03T12:44:11.702" v="49" actId="700"/>
          <ac:spMkLst>
            <pc:docMk/>
            <pc:sldMk cId="711301575" sldId="322"/>
            <ac:spMk id="3" creationId="{EB760544-C58E-DD93-A006-74E3D208DD47}"/>
          </ac:spMkLst>
        </pc:spChg>
        <pc:spChg chg="del">
          <ac:chgData name="Tamara Coleman" userId="fb752ab1b0b6396b" providerId="LiveId" clId="{BC9BB3B0-3962-48C5-A636-F6F1E809F84D}" dt="2024-03-03T12:44:11.702" v="49" actId="700"/>
          <ac:spMkLst>
            <pc:docMk/>
            <pc:sldMk cId="711301575" sldId="322"/>
            <ac:spMk id="4" creationId="{ACD55643-2FB3-19F8-7CC0-5D4A4EAD5F3D}"/>
          </ac:spMkLst>
        </pc:spChg>
        <pc:spChg chg="add del mod ord">
          <ac:chgData name="Tamara Coleman" userId="fb752ab1b0b6396b" providerId="LiveId" clId="{BC9BB3B0-3962-48C5-A636-F6F1E809F84D}" dt="2024-03-03T12:44:18.634" v="50" actId="931"/>
          <ac:spMkLst>
            <pc:docMk/>
            <pc:sldMk cId="711301575" sldId="322"/>
            <ac:spMk id="5" creationId="{B33B9028-F772-E804-280B-2B60821D1511}"/>
          </ac:spMkLst>
        </pc:spChg>
        <pc:spChg chg="add del">
          <ac:chgData name="Tamara Coleman" userId="fb752ab1b0b6396b" providerId="LiveId" clId="{BC9BB3B0-3962-48C5-A636-F6F1E809F84D}" dt="2024-03-03T12:44:32.164" v="54" actId="931"/>
          <ac:spMkLst>
            <pc:docMk/>
            <pc:sldMk cId="711301575" sldId="322"/>
            <ac:spMk id="11" creationId="{36A4A51B-AF87-7449-B8B3-0FF8BBB826D2}"/>
          </ac:spMkLst>
        </pc:spChg>
        <pc:spChg chg="add">
          <ac:chgData name="Tamara Coleman" userId="fb752ab1b0b6396b" providerId="LiveId" clId="{BC9BB3B0-3962-48C5-A636-F6F1E809F84D}" dt="2024-03-03T12:44:24.018" v="53" actId="26606"/>
          <ac:spMkLst>
            <pc:docMk/>
            <pc:sldMk cId="711301575" sldId="322"/>
            <ac:spMk id="14" creationId="{48FE65CB-EFD8-497D-A30A-093E20EACB05}"/>
          </ac:spMkLst>
        </pc:spChg>
        <pc:picChg chg="add mod">
          <ac:chgData name="Tamara Coleman" userId="fb752ab1b0b6396b" providerId="LiveId" clId="{BC9BB3B0-3962-48C5-A636-F6F1E809F84D}" dt="2024-03-03T12:44:24.018" v="53" actId="26606"/>
          <ac:picMkLst>
            <pc:docMk/>
            <pc:sldMk cId="711301575" sldId="322"/>
            <ac:picMk id="7" creationId="{91063E42-EA4E-D86C-0E75-863F455D1900}"/>
          </ac:picMkLst>
        </pc:picChg>
        <pc:picChg chg="add mod">
          <ac:chgData name="Tamara Coleman" userId="fb752ab1b0b6396b" providerId="LiveId" clId="{BC9BB3B0-3962-48C5-A636-F6F1E809F84D}" dt="2024-03-03T12:44:42.561" v="60" actId="14100"/>
          <ac:picMkLst>
            <pc:docMk/>
            <pc:sldMk cId="711301575" sldId="322"/>
            <ac:picMk id="9" creationId="{8FB92B4E-2316-7935-3EE1-0A0B57EE3914}"/>
          </ac:picMkLst>
        </pc:picChg>
        <pc:picChg chg="add">
          <ac:chgData name="Tamara Coleman" userId="fb752ab1b0b6396b" providerId="LiveId" clId="{BC9BB3B0-3962-48C5-A636-F6F1E809F84D}" dt="2024-03-03T12:44:24.018" v="53" actId="26606"/>
          <ac:picMkLst>
            <pc:docMk/>
            <pc:sldMk cId="711301575" sldId="322"/>
            <ac:picMk id="16" creationId="{00E374F5-52B2-4260-8B1C-54237931F069}"/>
          </ac:picMkLst>
        </pc:picChg>
      </pc:sldChg>
    </pc:docChg>
  </pc:docChgLst>
  <pc:docChgLst>
    <pc:chgData name="Tamara Coleman" userId="fb752ab1b0b6396b" providerId="LiveId" clId="{98C18C7C-4883-481D-8A57-440577D18B7B}"/>
    <pc:docChg chg="addSld modSld">
      <pc:chgData name="Tamara Coleman" userId="fb752ab1b0b6396b" providerId="LiveId" clId="{98C18C7C-4883-481D-8A57-440577D18B7B}" dt="2024-03-04T17:28:35.211" v="25" actId="14100"/>
      <pc:docMkLst>
        <pc:docMk/>
      </pc:docMkLst>
      <pc:sldChg chg="addSp delSp modSp new mod">
        <pc:chgData name="Tamara Coleman" userId="fb752ab1b0b6396b" providerId="LiveId" clId="{98C18C7C-4883-481D-8A57-440577D18B7B}" dt="2024-03-04T17:28:35.211" v="25" actId="14100"/>
        <pc:sldMkLst>
          <pc:docMk/>
          <pc:sldMk cId="4159364892" sldId="324"/>
        </pc:sldMkLst>
        <pc:spChg chg="mod">
          <ac:chgData name="Tamara Coleman" userId="fb752ab1b0b6396b" providerId="LiveId" clId="{98C18C7C-4883-481D-8A57-440577D18B7B}" dt="2024-03-04T17:27:16.842" v="18" actId="20577"/>
          <ac:spMkLst>
            <pc:docMk/>
            <pc:sldMk cId="4159364892" sldId="324"/>
            <ac:spMk id="2" creationId="{9BC49732-7D68-79E7-9CD0-F21D1B28C785}"/>
          </ac:spMkLst>
        </pc:spChg>
        <pc:spChg chg="del">
          <ac:chgData name="Tamara Coleman" userId="fb752ab1b0b6396b" providerId="LiveId" clId="{98C18C7C-4883-481D-8A57-440577D18B7B}" dt="2024-03-04T17:28:27.417" v="19" actId="931"/>
          <ac:spMkLst>
            <pc:docMk/>
            <pc:sldMk cId="4159364892" sldId="324"/>
            <ac:spMk id="3" creationId="{9F4CC3B6-8D80-D2A0-B4D1-7095BC9478A2}"/>
          </ac:spMkLst>
        </pc:spChg>
        <pc:picChg chg="add mod">
          <ac:chgData name="Tamara Coleman" userId="fb752ab1b0b6396b" providerId="LiveId" clId="{98C18C7C-4883-481D-8A57-440577D18B7B}" dt="2024-03-04T17:28:35.211" v="25" actId="14100"/>
          <ac:picMkLst>
            <pc:docMk/>
            <pc:sldMk cId="4159364892" sldId="324"/>
            <ac:picMk id="5" creationId="{A8325942-AE17-ACF0-524B-83717AB95D96}"/>
          </ac:picMkLst>
        </pc:picChg>
      </pc:sldChg>
    </pc:docChg>
  </pc:docChgLst>
  <pc:docChgLst>
    <pc:chgData name="Tamara Coleman" userId="fb752ab1b0b6396b" providerId="LiveId" clId="{27E709A0-EBFC-487A-8773-3C5AFA719728}"/>
    <pc:docChg chg="addSld modSld">
      <pc:chgData name="Tamara Coleman" userId="fb752ab1b0b6396b" providerId="LiveId" clId="{27E709A0-EBFC-487A-8773-3C5AFA719728}" dt="2024-03-04T17:25:09.888" v="91" actId="20577"/>
      <pc:docMkLst>
        <pc:docMk/>
      </pc:docMkLst>
      <pc:sldChg chg="addSp delSp modSp new mod">
        <pc:chgData name="Tamara Coleman" userId="fb752ab1b0b6396b" providerId="LiveId" clId="{27E709A0-EBFC-487A-8773-3C5AFA719728}" dt="2024-03-04T17:25:09.888" v="91" actId="20577"/>
        <pc:sldMkLst>
          <pc:docMk/>
          <pc:sldMk cId="1061373219" sldId="323"/>
        </pc:sldMkLst>
        <pc:spChg chg="mod">
          <ac:chgData name="Tamara Coleman" userId="fb752ab1b0b6396b" providerId="LiveId" clId="{27E709A0-EBFC-487A-8773-3C5AFA719728}" dt="2024-03-04T17:25:09.888" v="91" actId="20577"/>
          <ac:spMkLst>
            <pc:docMk/>
            <pc:sldMk cId="1061373219" sldId="323"/>
            <ac:spMk id="2" creationId="{581E9C1C-D6C1-D7D3-1F60-6375E9CE8277}"/>
          </ac:spMkLst>
        </pc:spChg>
        <pc:spChg chg="del">
          <ac:chgData name="Tamara Coleman" userId="fb752ab1b0b6396b" providerId="LiveId" clId="{27E709A0-EBFC-487A-8773-3C5AFA719728}" dt="2024-03-04T17:24:37.644" v="25" actId="931"/>
          <ac:spMkLst>
            <pc:docMk/>
            <pc:sldMk cId="1061373219" sldId="323"/>
            <ac:spMk id="3" creationId="{ABE2D8DB-1C46-B718-464D-3FBBD43A541D}"/>
          </ac:spMkLst>
        </pc:spChg>
        <pc:picChg chg="add mod">
          <ac:chgData name="Tamara Coleman" userId="fb752ab1b0b6396b" providerId="LiveId" clId="{27E709A0-EBFC-487A-8773-3C5AFA719728}" dt="2024-03-04T17:24:46.211" v="31" actId="14100"/>
          <ac:picMkLst>
            <pc:docMk/>
            <pc:sldMk cId="1061373219" sldId="323"/>
            <ac:picMk id="5" creationId="{2D142CA2-21FD-D128-5BF3-FC1E7B255B4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BB279B-104C-491F-9CDB-979D21BA312A}" type="datetimeFigureOut">
              <a:rPr lang="en-US" smtClean="0"/>
              <a:t>3/4/2024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D1C910-BE21-439C-AAF5-F3CA66999920}" type="slidenum">
              <a:rPr lang="en-US" smtClean="0"/>
              <a:t>‹#›</a:t>
            </a:fld>
            <a:endParaRPr lang="en-US"/>
          </a:p>
        </p:txBody>
      </p:sp>
    </p:spTree>
    <p:extLst>
      <p:ext uri="{BB962C8B-B14F-4D97-AF65-F5344CB8AC3E}">
        <p14:creationId xmlns:p14="http://schemas.microsoft.com/office/powerpoint/2010/main" val="3527934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1C910-BE21-439C-AAF5-F3CA66999920}" type="slidenum">
              <a:rPr lang="en-US" smtClean="0"/>
              <a:t>23</a:t>
            </a:fld>
            <a:endParaRPr lang="en-US"/>
          </a:p>
        </p:txBody>
      </p:sp>
    </p:spTree>
    <p:extLst>
      <p:ext uri="{BB962C8B-B14F-4D97-AF65-F5344CB8AC3E}">
        <p14:creationId xmlns:p14="http://schemas.microsoft.com/office/powerpoint/2010/main" val="1892814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1C910-BE21-439C-AAF5-F3CA66999920}" type="slidenum">
              <a:rPr lang="en-US" smtClean="0"/>
              <a:t>25</a:t>
            </a:fld>
            <a:endParaRPr lang="en-US"/>
          </a:p>
        </p:txBody>
      </p:sp>
    </p:spTree>
    <p:extLst>
      <p:ext uri="{BB962C8B-B14F-4D97-AF65-F5344CB8AC3E}">
        <p14:creationId xmlns:p14="http://schemas.microsoft.com/office/powerpoint/2010/main" val="3638072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1C910-BE21-439C-AAF5-F3CA66999920}" type="slidenum">
              <a:rPr lang="en-US" smtClean="0"/>
              <a:t>28</a:t>
            </a:fld>
            <a:endParaRPr lang="en-US"/>
          </a:p>
        </p:txBody>
      </p:sp>
    </p:spTree>
    <p:extLst>
      <p:ext uri="{BB962C8B-B14F-4D97-AF65-F5344CB8AC3E}">
        <p14:creationId xmlns:p14="http://schemas.microsoft.com/office/powerpoint/2010/main" val="4287012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1C910-BE21-439C-AAF5-F3CA66999920}" type="slidenum">
              <a:rPr lang="en-US" smtClean="0"/>
              <a:t>33</a:t>
            </a:fld>
            <a:endParaRPr lang="en-US"/>
          </a:p>
        </p:txBody>
      </p:sp>
    </p:spTree>
    <p:extLst>
      <p:ext uri="{BB962C8B-B14F-4D97-AF65-F5344CB8AC3E}">
        <p14:creationId xmlns:p14="http://schemas.microsoft.com/office/powerpoint/2010/main" val="2107566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B9F67B3-5914-48C7-B3A1-1B8BF7E3A6FC}"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A17307-F3E6-430D-8433-F02B613126C7}" type="slidenum">
              <a:rPr lang="en-US" smtClean="0"/>
              <a:t>‹#›</a:t>
            </a:fld>
            <a:endParaRPr lang="en-US"/>
          </a:p>
        </p:txBody>
      </p:sp>
    </p:spTree>
    <p:extLst>
      <p:ext uri="{BB962C8B-B14F-4D97-AF65-F5344CB8AC3E}">
        <p14:creationId xmlns:p14="http://schemas.microsoft.com/office/powerpoint/2010/main" val="1441179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F67B3-5914-48C7-B3A1-1B8BF7E3A6FC}"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A17307-F3E6-430D-8433-F02B613126C7}" type="slidenum">
              <a:rPr lang="en-US" smtClean="0"/>
              <a:t>‹#›</a:t>
            </a:fld>
            <a:endParaRPr lang="en-US"/>
          </a:p>
        </p:txBody>
      </p:sp>
    </p:spTree>
    <p:extLst>
      <p:ext uri="{BB962C8B-B14F-4D97-AF65-F5344CB8AC3E}">
        <p14:creationId xmlns:p14="http://schemas.microsoft.com/office/powerpoint/2010/main" val="280464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F67B3-5914-48C7-B3A1-1B8BF7E3A6FC}"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A17307-F3E6-430D-8433-F02B613126C7}" type="slidenum">
              <a:rPr lang="en-US" smtClean="0"/>
              <a:t>‹#›</a:t>
            </a:fld>
            <a:endParaRPr lang="en-US"/>
          </a:p>
        </p:txBody>
      </p:sp>
    </p:spTree>
    <p:extLst>
      <p:ext uri="{BB962C8B-B14F-4D97-AF65-F5344CB8AC3E}">
        <p14:creationId xmlns:p14="http://schemas.microsoft.com/office/powerpoint/2010/main" val="1594424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F67B3-5914-48C7-B3A1-1B8BF7E3A6FC}"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A17307-F3E6-430D-8433-F02B613126C7}"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21187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F67B3-5914-48C7-B3A1-1B8BF7E3A6FC}"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A17307-F3E6-430D-8433-F02B613126C7}" type="slidenum">
              <a:rPr lang="en-US" smtClean="0"/>
              <a:t>‹#›</a:t>
            </a:fld>
            <a:endParaRPr lang="en-US"/>
          </a:p>
        </p:txBody>
      </p:sp>
    </p:spTree>
    <p:extLst>
      <p:ext uri="{BB962C8B-B14F-4D97-AF65-F5344CB8AC3E}">
        <p14:creationId xmlns:p14="http://schemas.microsoft.com/office/powerpoint/2010/main" val="34497995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9F67B3-5914-48C7-B3A1-1B8BF7E3A6FC}" type="datetimeFigureOut">
              <a:rPr lang="en-US" smtClean="0"/>
              <a:t>3/4/2024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A17307-F3E6-430D-8433-F02B613126C7}" type="slidenum">
              <a:rPr lang="en-US" smtClean="0"/>
              <a:t>‹#›</a:t>
            </a:fld>
            <a:endParaRPr lang="en-US"/>
          </a:p>
        </p:txBody>
      </p:sp>
    </p:spTree>
    <p:extLst>
      <p:ext uri="{BB962C8B-B14F-4D97-AF65-F5344CB8AC3E}">
        <p14:creationId xmlns:p14="http://schemas.microsoft.com/office/powerpoint/2010/main" val="9309993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9F67B3-5914-48C7-B3A1-1B8BF7E3A6FC}" type="datetimeFigureOut">
              <a:rPr lang="en-US" smtClean="0"/>
              <a:t>3/4/2024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A17307-F3E6-430D-8433-F02B613126C7}" type="slidenum">
              <a:rPr lang="en-US" smtClean="0"/>
              <a:t>‹#›</a:t>
            </a:fld>
            <a:endParaRPr lang="en-US"/>
          </a:p>
        </p:txBody>
      </p:sp>
    </p:spTree>
    <p:extLst>
      <p:ext uri="{BB962C8B-B14F-4D97-AF65-F5344CB8AC3E}">
        <p14:creationId xmlns:p14="http://schemas.microsoft.com/office/powerpoint/2010/main" val="2697121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9F67B3-5914-48C7-B3A1-1B8BF7E3A6FC}"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A17307-F3E6-430D-8433-F02B613126C7}" type="slidenum">
              <a:rPr lang="en-US" smtClean="0"/>
              <a:t>‹#›</a:t>
            </a:fld>
            <a:endParaRPr lang="en-US"/>
          </a:p>
        </p:txBody>
      </p:sp>
    </p:spTree>
    <p:extLst>
      <p:ext uri="{BB962C8B-B14F-4D97-AF65-F5344CB8AC3E}">
        <p14:creationId xmlns:p14="http://schemas.microsoft.com/office/powerpoint/2010/main" val="42854003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9F67B3-5914-48C7-B3A1-1B8BF7E3A6FC}"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A17307-F3E6-430D-8433-F02B613126C7}" type="slidenum">
              <a:rPr lang="en-US" smtClean="0"/>
              <a:t>‹#›</a:t>
            </a:fld>
            <a:endParaRPr lang="en-US"/>
          </a:p>
        </p:txBody>
      </p:sp>
    </p:spTree>
    <p:extLst>
      <p:ext uri="{BB962C8B-B14F-4D97-AF65-F5344CB8AC3E}">
        <p14:creationId xmlns:p14="http://schemas.microsoft.com/office/powerpoint/2010/main" val="350519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9F67B3-5914-48C7-B3A1-1B8BF7E3A6FC}"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A17307-F3E6-430D-8433-F02B613126C7}" type="slidenum">
              <a:rPr lang="en-US" smtClean="0"/>
              <a:t>‹#›</a:t>
            </a:fld>
            <a:endParaRPr lang="en-US"/>
          </a:p>
        </p:txBody>
      </p:sp>
    </p:spTree>
    <p:extLst>
      <p:ext uri="{BB962C8B-B14F-4D97-AF65-F5344CB8AC3E}">
        <p14:creationId xmlns:p14="http://schemas.microsoft.com/office/powerpoint/2010/main" val="27885763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9F67B3-5914-48C7-B3A1-1B8BF7E3A6FC}"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A17307-F3E6-430D-8433-F02B613126C7}" type="slidenum">
              <a:rPr lang="en-US" smtClean="0"/>
              <a:t>‹#›</a:t>
            </a:fld>
            <a:endParaRPr lang="en-US"/>
          </a:p>
        </p:txBody>
      </p:sp>
    </p:spTree>
    <p:extLst>
      <p:ext uri="{BB962C8B-B14F-4D97-AF65-F5344CB8AC3E}">
        <p14:creationId xmlns:p14="http://schemas.microsoft.com/office/powerpoint/2010/main" val="3219285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9F67B3-5914-48C7-B3A1-1B8BF7E3A6FC}"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A17307-F3E6-430D-8433-F02B613126C7}" type="slidenum">
              <a:rPr lang="en-US" smtClean="0"/>
              <a:t>‹#›</a:t>
            </a:fld>
            <a:endParaRPr lang="en-US"/>
          </a:p>
        </p:txBody>
      </p:sp>
    </p:spTree>
    <p:extLst>
      <p:ext uri="{BB962C8B-B14F-4D97-AF65-F5344CB8AC3E}">
        <p14:creationId xmlns:p14="http://schemas.microsoft.com/office/powerpoint/2010/main" val="37596178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221584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172309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18013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742526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135230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800785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611036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558568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133631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94273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F67B3-5914-48C7-B3A1-1B8BF7E3A6FC}"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A17307-F3E6-430D-8433-F02B613126C7}" type="slidenum">
              <a:rPr lang="en-US" smtClean="0"/>
              <a:t>‹#›</a:t>
            </a:fld>
            <a:endParaRPr lang="en-US"/>
          </a:p>
        </p:txBody>
      </p:sp>
    </p:spTree>
    <p:extLst>
      <p:ext uri="{BB962C8B-B14F-4D97-AF65-F5344CB8AC3E}">
        <p14:creationId xmlns:p14="http://schemas.microsoft.com/office/powerpoint/2010/main" val="33742849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83688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9F67B3-5914-48C7-B3A1-1B8BF7E3A6FC}"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A17307-F3E6-430D-8433-F02B613126C7}" type="slidenum">
              <a:rPr lang="en-US" smtClean="0"/>
              <a:t>‹#›</a:t>
            </a:fld>
            <a:endParaRPr lang="en-US"/>
          </a:p>
        </p:txBody>
      </p:sp>
    </p:spTree>
    <p:extLst>
      <p:ext uri="{BB962C8B-B14F-4D97-AF65-F5344CB8AC3E}">
        <p14:creationId xmlns:p14="http://schemas.microsoft.com/office/powerpoint/2010/main" val="1444973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9F67B3-5914-48C7-B3A1-1B8BF7E3A6FC}" type="datetimeFigureOut">
              <a:rPr lang="en-US" smtClean="0"/>
              <a:t>3/4/2024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A17307-F3E6-430D-8433-F02B613126C7}" type="slidenum">
              <a:rPr lang="en-US" smtClean="0"/>
              <a:t>‹#›</a:t>
            </a:fld>
            <a:endParaRPr lang="en-US"/>
          </a:p>
        </p:txBody>
      </p:sp>
    </p:spTree>
    <p:extLst>
      <p:ext uri="{BB962C8B-B14F-4D97-AF65-F5344CB8AC3E}">
        <p14:creationId xmlns:p14="http://schemas.microsoft.com/office/powerpoint/2010/main" val="3608970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B9F67B3-5914-48C7-B3A1-1B8BF7E3A6FC}" type="datetimeFigureOut">
              <a:rPr lang="en-US" smtClean="0"/>
              <a:t>3/4/2024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A17307-F3E6-430D-8433-F02B613126C7}" type="slidenum">
              <a:rPr lang="en-US" smtClean="0"/>
              <a:t>‹#›</a:t>
            </a:fld>
            <a:endParaRPr lang="en-US"/>
          </a:p>
        </p:txBody>
      </p:sp>
    </p:spTree>
    <p:extLst>
      <p:ext uri="{BB962C8B-B14F-4D97-AF65-F5344CB8AC3E}">
        <p14:creationId xmlns:p14="http://schemas.microsoft.com/office/powerpoint/2010/main" val="1028400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2B9F67B3-5914-48C7-B3A1-1B8BF7E3A6FC}" type="datetimeFigureOut">
              <a:rPr lang="en-US" smtClean="0"/>
              <a:t>3/4/2024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A17307-F3E6-430D-8433-F02B613126C7}" type="slidenum">
              <a:rPr lang="en-US" smtClean="0"/>
              <a:t>‹#›</a:t>
            </a:fld>
            <a:endParaRPr lang="en-US"/>
          </a:p>
        </p:txBody>
      </p:sp>
    </p:spTree>
    <p:extLst>
      <p:ext uri="{BB962C8B-B14F-4D97-AF65-F5344CB8AC3E}">
        <p14:creationId xmlns:p14="http://schemas.microsoft.com/office/powerpoint/2010/main" val="1193852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F67B3-5914-48C7-B3A1-1B8BF7E3A6FC}"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A17307-F3E6-430D-8433-F02B613126C7}" type="slidenum">
              <a:rPr lang="en-US" smtClean="0"/>
              <a:t>‹#›</a:t>
            </a:fld>
            <a:endParaRPr lang="en-US"/>
          </a:p>
        </p:txBody>
      </p:sp>
    </p:spTree>
    <p:extLst>
      <p:ext uri="{BB962C8B-B14F-4D97-AF65-F5344CB8AC3E}">
        <p14:creationId xmlns:p14="http://schemas.microsoft.com/office/powerpoint/2010/main" val="2261745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F67B3-5914-48C7-B3A1-1B8BF7E3A6FC}"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A17307-F3E6-430D-8433-F02B613126C7}" type="slidenum">
              <a:rPr lang="en-US" smtClean="0"/>
              <a:t>‹#›</a:t>
            </a:fld>
            <a:endParaRPr lang="en-US"/>
          </a:p>
        </p:txBody>
      </p:sp>
    </p:spTree>
    <p:extLst>
      <p:ext uri="{BB962C8B-B14F-4D97-AF65-F5344CB8AC3E}">
        <p14:creationId xmlns:p14="http://schemas.microsoft.com/office/powerpoint/2010/main" val="3662185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2B9F67B3-5914-48C7-B3A1-1B8BF7E3A6FC}" type="datetimeFigureOut">
              <a:rPr lang="en-US" smtClean="0"/>
              <a:t>3/4/2024</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5A17307-F3E6-430D-8433-F02B613126C7}" type="slidenum">
              <a:rPr lang="en-US" smtClean="0"/>
              <a:t>‹#›</a:t>
            </a:fld>
            <a:endParaRPr lang="en-US"/>
          </a:p>
        </p:txBody>
      </p:sp>
    </p:spTree>
    <p:extLst>
      <p:ext uri="{BB962C8B-B14F-4D97-AF65-F5344CB8AC3E}">
        <p14:creationId xmlns:p14="http://schemas.microsoft.com/office/powerpoint/2010/main" val="10919035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4236005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39.xml.rels><?xml version="1.0" encoding="UTF-8" standalone="yes"?>
<Relationships xmlns="http://schemas.openxmlformats.org/package/2006/relationships"><Relationship Id="rId2" Type="http://schemas.openxmlformats.org/officeDocument/2006/relationships/hyperlink" Target="https://r.search.yahoo.com/_ylt=AwrFQy3Z4U9jqIYizCb8w8QF;_ylu=c2VjA2NkLWF0dHIEc2xrA3NvdXJjZQR2dGlkAwRydXJsA2h0dHBzOi8vd3d3LnlvdXR1YmUuY29tL3dhdGNoP3Y9ZmJCVk94ek5PbzA-/RV=2/RE=1666208345/RO=10/RU=https%3a%2f%2fwww.youtube.com%2fwatch%3fv%3dfbBVOxzNOo0/RK=2/RS=pKgRBE8JK4aUPQRYwTfg1s2O.08-"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50CAEE-CAC0-4F18-9593-F09A3338C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D2DA77D5-12C4-446D-AC72-A514960A55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73623" t="43915" r="1" b="10213"/>
          <a:stretch/>
        </p:blipFill>
        <p:spPr>
          <a:xfrm>
            <a:off x="8199690" y="290557"/>
            <a:ext cx="3992310" cy="3905520"/>
          </a:xfrm>
          <a:prstGeom prst="rect">
            <a:avLst/>
          </a:prstGeom>
        </p:spPr>
      </p:pic>
      <p:pic>
        <p:nvPicPr>
          <p:cNvPr id="12" name="Picture 11">
            <a:extLst>
              <a:ext uri="{FF2B5EF4-FFF2-40B4-BE49-F238E27FC236}">
                <a16:creationId xmlns:a16="http://schemas.microsoft.com/office/drawing/2014/main" id="{19E04E4F-6B32-4651-ACE0-DACABF1FC2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12450" t="1120" r="54326" b="73832"/>
          <a:stretch/>
        </p:blipFill>
        <p:spPr>
          <a:xfrm>
            <a:off x="4581330" y="0"/>
            <a:ext cx="6762408" cy="2867764"/>
          </a:xfrm>
          <a:prstGeom prst="rect">
            <a:avLst/>
          </a:prstGeom>
        </p:spPr>
      </p:pic>
      <p:sp>
        <p:nvSpPr>
          <p:cNvPr id="2" name="Title 1">
            <a:extLst>
              <a:ext uri="{FF2B5EF4-FFF2-40B4-BE49-F238E27FC236}">
                <a16:creationId xmlns:a16="http://schemas.microsoft.com/office/drawing/2014/main" id="{41E1CAD9-BBD8-4038-AE9A-C9B71BF8B008}"/>
              </a:ext>
            </a:extLst>
          </p:cNvPr>
          <p:cNvSpPr>
            <a:spLocks noGrp="1"/>
          </p:cNvSpPr>
          <p:nvPr>
            <p:ph type="ctrTitle"/>
          </p:nvPr>
        </p:nvSpPr>
        <p:spPr>
          <a:xfrm>
            <a:off x="1286933" y="1849121"/>
            <a:ext cx="6247721" cy="701039"/>
          </a:xfrm>
        </p:spPr>
        <p:txBody>
          <a:bodyPr>
            <a:normAutofit fontScale="90000"/>
          </a:bodyPr>
          <a:lstStyle/>
          <a:p>
            <a:pPr algn="l"/>
            <a:r>
              <a:rPr lang="en-US" dirty="0"/>
              <a:t>BIO 228</a:t>
            </a:r>
          </a:p>
        </p:txBody>
      </p:sp>
      <p:sp>
        <p:nvSpPr>
          <p:cNvPr id="3" name="Subtitle 2">
            <a:extLst>
              <a:ext uri="{FF2B5EF4-FFF2-40B4-BE49-F238E27FC236}">
                <a16:creationId xmlns:a16="http://schemas.microsoft.com/office/drawing/2014/main" id="{F2724DBD-344A-43D3-BF0F-A77AB6A359D4}"/>
              </a:ext>
            </a:extLst>
          </p:cNvPr>
          <p:cNvSpPr>
            <a:spLocks noGrp="1"/>
          </p:cNvSpPr>
          <p:nvPr>
            <p:ph type="subTitle" idx="1"/>
          </p:nvPr>
        </p:nvSpPr>
        <p:spPr>
          <a:xfrm>
            <a:off x="1286934" y="2641600"/>
            <a:ext cx="6247721" cy="3312160"/>
          </a:xfrm>
        </p:spPr>
        <p:txBody>
          <a:bodyPr vert="horz" lIns="91440" tIns="45720" rIns="91440" bIns="45720" rtlCol="0" anchor="t">
            <a:noAutofit/>
          </a:bodyPr>
          <a:lstStyle/>
          <a:p>
            <a:pPr algn="l">
              <a:lnSpc>
                <a:spcPct val="110000"/>
              </a:lnSpc>
            </a:pPr>
            <a:r>
              <a:rPr lang="en-US" sz="2800" dirty="0">
                <a:solidFill>
                  <a:schemeClr val="tx1">
                    <a:lumMod val="50000"/>
                    <a:lumOff val="50000"/>
                  </a:schemeClr>
                </a:solidFill>
              </a:rPr>
              <a:t>I am honored to be working with some of the most amazing, strong, powerful, intelligent young people I have ever met.</a:t>
            </a:r>
          </a:p>
        </p:txBody>
      </p:sp>
      <p:pic>
        <p:nvPicPr>
          <p:cNvPr id="14" name="Picture 13">
            <a:extLst>
              <a:ext uri="{FF2B5EF4-FFF2-40B4-BE49-F238E27FC236}">
                <a16:creationId xmlns:a16="http://schemas.microsoft.com/office/drawing/2014/main" id="{13D4F2B0-7771-46FC-9763-240E8F55F1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65973" t="81531" r="19879"/>
          <a:stretch/>
        </p:blipFill>
        <p:spPr>
          <a:xfrm>
            <a:off x="10246407" y="5429242"/>
            <a:ext cx="1945594" cy="1428758"/>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pic>
        <p:nvPicPr>
          <p:cNvPr id="16" name="Picture 15">
            <a:extLst>
              <a:ext uri="{FF2B5EF4-FFF2-40B4-BE49-F238E27FC236}">
                <a16:creationId xmlns:a16="http://schemas.microsoft.com/office/drawing/2014/main" id="{6164F387-6750-4AFF-8A10-65C64D31ECA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46466" t="75007" r="30510"/>
          <a:stretch/>
        </p:blipFill>
        <p:spPr>
          <a:xfrm>
            <a:off x="9795659" y="4064996"/>
            <a:ext cx="2716669" cy="1658803"/>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Tree>
    <p:extLst>
      <p:ext uri="{BB962C8B-B14F-4D97-AF65-F5344CB8AC3E}">
        <p14:creationId xmlns:p14="http://schemas.microsoft.com/office/powerpoint/2010/main" val="51319678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8CC7E-7EE8-9FD2-5464-EE89F79CA4FA}"/>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93B83ED0-2B26-1565-F633-274736848926}"/>
              </a:ext>
            </a:extLst>
          </p:cNvPr>
          <p:cNvSpPr>
            <a:spLocks noGrp="1"/>
          </p:cNvSpPr>
          <p:nvPr>
            <p:ph sz="quarter" idx="13"/>
          </p:nvPr>
        </p:nvSpPr>
        <p:spPr>
          <a:xfrm>
            <a:off x="913774" y="1801504"/>
            <a:ext cx="10363826" cy="3989695"/>
          </a:xfrm>
        </p:spPr>
        <p:txBody>
          <a:bodyPr>
            <a:normAutofit fontScale="92500" lnSpcReduction="10000"/>
          </a:bodyPr>
          <a:lstStyle/>
          <a:p>
            <a:pPr marL="457200" indent="-457200">
              <a:buAutoNum type="arabicPeriod"/>
            </a:pPr>
            <a:r>
              <a:rPr lang="en-US" sz="2800" dirty="0"/>
              <a:t>What are the vessels in the hip region?</a:t>
            </a:r>
          </a:p>
          <a:p>
            <a:pPr marL="457200" indent="-457200">
              <a:buAutoNum type="arabicPeriod"/>
            </a:pPr>
            <a:endParaRPr lang="en-US" sz="2800" dirty="0"/>
          </a:p>
          <a:p>
            <a:pPr marL="0" indent="0">
              <a:buNone/>
            </a:pPr>
            <a:r>
              <a:rPr lang="en-US" sz="2800" dirty="0"/>
              <a:t>2. vessels to the thumb?</a:t>
            </a:r>
          </a:p>
          <a:p>
            <a:pPr marL="0" indent="0">
              <a:buNone/>
            </a:pPr>
            <a:br>
              <a:rPr lang="en-US" sz="2800" dirty="0"/>
            </a:br>
            <a:r>
              <a:rPr lang="en-US" sz="2800" dirty="0"/>
              <a:t>3. Vessels to the ulnar region?</a:t>
            </a:r>
          </a:p>
          <a:p>
            <a:pPr marL="0" indent="0">
              <a:buNone/>
            </a:pPr>
            <a:endParaRPr lang="en-US" sz="2800" dirty="0"/>
          </a:p>
          <a:p>
            <a:pPr marL="0" indent="0">
              <a:buNone/>
            </a:pPr>
            <a:r>
              <a:rPr lang="en-US" sz="2800" dirty="0"/>
              <a:t>4. Where are the jugular veins?</a:t>
            </a:r>
          </a:p>
          <a:p>
            <a:endParaRPr lang="en-US" dirty="0"/>
          </a:p>
        </p:txBody>
      </p:sp>
    </p:spTree>
    <p:extLst>
      <p:ext uri="{BB962C8B-B14F-4D97-AF65-F5344CB8AC3E}">
        <p14:creationId xmlns:p14="http://schemas.microsoft.com/office/powerpoint/2010/main" val="3789583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3085"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3087" name="Picture 3086">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89" name="Freeform: Shape 3088">
            <a:extLst>
              <a:ext uri="{FF2B5EF4-FFF2-40B4-BE49-F238E27FC236}">
                <a16:creationId xmlns:a16="http://schemas.microsoft.com/office/drawing/2014/main" id="{DDDE267B-E820-4910-868D-BA40CFB93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9523"/>
            <a:ext cx="10058400" cy="6867522"/>
          </a:xfrm>
          <a:custGeom>
            <a:avLst/>
            <a:gdLst>
              <a:gd name="connsiteX0" fmla="*/ 1263465 w 10058400"/>
              <a:gd name="connsiteY0" fmla="*/ 0 h 6867522"/>
              <a:gd name="connsiteX1" fmla="*/ 8794935 w 10058400"/>
              <a:gd name="connsiteY1" fmla="*/ 0 h 6867522"/>
              <a:gd name="connsiteX2" fmla="*/ 8909975 w 10058400"/>
              <a:gd name="connsiteY2" fmla="*/ 132807 h 6867522"/>
              <a:gd name="connsiteX3" fmla="*/ 10058400 w 10058400"/>
              <a:gd name="connsiteY3" fmla="*/ 3331845 h 6867522"/>
              <a:gd name="connsiteX4" fmla="*/ 8751905 w 10058400"/>
              <a:gd name="connsiteY4" fmla="*/ 6713366 h 6867522"/>
              <a:gd name="connsiteX5" fmla="*/ 8604930 w 10058400"/>
              <a:gd name="connsiteY5" fmla="*/ 6867522 h 6867522"/>
              <a:gd name="connsiteX6" fmla="*/ 1453470 w 10058400"/>
              <a:gd name="connsiteY6" fmla="*/ 6867522 h 6867522"/>
              <a:gd name="connsiteX7" fmla="*/ 1306495 w 10058400"/>
              <a:gd name="connsiteY7" fmla="*/ 6713366 h 6867522"/>
              <a:gd name="connsiteX8" fmla="*/ 0 w 10058400"/>
              <a:gd name="connsiteY8" fmla="*/ 3331845 h 6867522"/>
              <a:gd name="connsiteX9" fmla="*/ 1148425 w 10058400"/>
              <a:gd name="connsiteY9" fmla="*/ 132807 h 686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8400" h="6867522">
                <a:moveTo>
                  <a:pt x="1263465" y="0"/>
                </a:moveTo>
                <a:lnTo>
                  <a:pt x="8794935" y="0"/>
                </a:lnTo>
                <a:lnTo>
                  <a:pt x="8909975" y="132807"/>
                </a:lnTo>
                <a:cubicBezTo>
                  <a:pt x="9627420" y="1002149"/>
                  <a:pt x="10058400" y="2116667"/>
                  <a:pt x="10058400" y="3331845"/>
                </a:cubicBezTo>
                <a:cubicBezTo>
                  <a:pt x="10058400" y="4633822"/>
                  <a:pt x="9563653" y="5820244"/>
                  <a:pt x="8751905" y="6713366"/>
                </a:cubicBezTo>
                <a:lnTo>
                  <a:pt x="8604930" y="6867522"/>
                </a:lnTo>
                <a:lnTo>
                  <a:pt x="1453470" y="6867522"/>
                </a:lnTo>
                <a:lnTo>
                  <a:pt x="1306495" y="6713366"/>
                </a:lnTo>
                <a:cubicBezTo>
                  <a:pt x="494747" y="5820244"/>
                  <a:pt x="0" y="4633822"/>
                  <a:pt x="0" y="3331845"/>
                </a:cubicBezTo>
                <a:cubicBezTo>
                  <a:pt x="0" y="2116667"/>
                  <a:pt x="430980" y="1002149"/>
                  <a:pt x="1148425" y="132807"/>
                </a:cubicBezTo>
                <a:close/>
              </a:path>
            </a:pathLst>
          </a:custGeom>
          <a:solidFill>
            <a:srgbClr val="FFFFFF"/>
          </a:solidFill>
          <a:ln>
            <a:noFill/>
          </a:ln>
          <a:scene3d>
            <a:camera prst="orthographicFront"/>
            <a:lightRig rig="threePt" dir="t">
              <a:rot lat="0" lon="0" rev="2700000"/>
            </a:lightRig>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091" name="Picture 3090">
            <a:extLst>
              <a:ext uri="{FF2B5EF4-FFF2-40B4-BE49-F238E27FC236}">
                <a16:creationId xmlns:a16="http://schemas.microsoft.com/office/drawing/2014/main" id="{FF3E25D7-C2F8-445D-AA42-C1163028DA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080" name="Picture 8">
            <a:extLst>
              <a:ext uri="{FF2B5EF4-FFF2-40B4-BE49-F238E27FC236}">
                <a16:creationId xmlns:a16="http://schemas.microsoft.com/office/drawing/2014/main" id="{9B3BA332-AA7E-8D6B-8CC5-8C0590E8D6B2}"/>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tretch>
            <a:fillRect/>
          </a:stretch>
        </p:blipFill>
        <p:spPr bwMode="auto">
          <a:xfrm>
            <a:off x="2371060" y="74428"/>
            <a:ext cx="7347097" cy="6783571"/>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a:extLst>
              <a:ext uri="{FF2B5EF4-FFF2-40B4-BE49-F238E27FC236}">
                <a16:creationId xmlns:a16="http://schemas.microsoft.com/office/drawing/2014/main" id="{8A2F4994-A7A5-A8AD-E236-DDC82DA8819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a:extLst>
              <a:ext uri="{FF2B5EF4-FFF2-40B4-BE49-F238E27FC236}">
                <a16:creationId xmlns:a16="http://schemas.microsoft.com/office/drawing/2014/main" id="{BAF7B0C7-85FC-45ED-2E54-F0F5CCFEB08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a:extLst>
              <a:ext uri="{FF2B5EF4-FFF2-40B4-BE49-F238E27FC236}">
                <a16:creationId xmlns:a16="http://schemas.microsoft.com/office/drawing/2014/main" id="{6B824797-D870-D8CA-05A2-890B2C3772D8}"/>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65554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39FEB-FE74-C136-A31F-183C8DEC2A29}"/>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4CC36746-AEBE-B282-CDD7-AF8398C07A51}"/>
              </a:ext>
            </a:extLst>
          </p:cNvPr>
          <p:cNvSpPr>
            <a:spLocks noGrp="1"/>
          </p:cNvSpPr>
          <p:nvPr>
            <p:ph sz="quarter" idx="13"/>
          </p:nvPr>
        </p:nvSpPr>
        <p:spPr>
          <a:xfrm>
            <a:off x="913774" y="1828800"/>
            <a:ext cx="10363826" cy="5186149"/>
          </a:xfrm>
        </p:spPr>
        <p:txBody>
          <a:bodyPr/>
          <a:lstStyle/>
          <a:p>
            <a:r>
              <a:rPr lang="en-US" dirty="0"/>
              <a:t>1</a:t>
            </a:r>
            <a:r>
              <a:rPr lang="en-US" sz="2400" dirty="0"/>
              <a:t>. </a:t>
            </a:r>
            <a:r>
              <a:rPr lang="en-US" sz="2800" dirty="0"/>
              <a:t>What is the gonadal artery?</a:t>
            </a:r>
          </a:p>
          <a:p>
            <a:endParaRPr lang="en-US" sz="2800" dirty="0"/>
          </a:p>
          <a:p>
            <a:r>
              <a:rPr lang="en-US" sz="2800" dirty="0"/>
              <a:t>2. What does phrenic go to?</a:t>
            </a:r>
          </a:p>
          <a:p>
            <a:endParaRPr lang="en-US" sz="2800" dirty="0"/>
          </a:p>
          <a:p>
            <a:r>
              <a:rPr lang="en-US" sz="2800" dirty="0"/>
              <a:t>3. What do the mesenteric vessels surround?</a:t>
            </a:r>
          </a:p>
          <a:p>
            <a:endParaRPr lang="en-US" dirty="0"/>
          </a:p>
        </p:txBody>
      </p:sp>
    </p:spTree>
    <p:extLst>
      <p:ext uri="{BB962C8B-B14F-4D97-AF65-F5344CB8AC3E}">
        <p14:creationId xmlns:p14="http://schemas.microsoft.com/office/powerpoint/2010/main" val="825776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FA18A-C28F-968D-CBC2-73125F44B5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6501F3-2C86-1E2D-CB82-BCB8863AD694}"/>
              </a:ext>
            </a:extLst>
          </p:cNvPr>
          <p:cNvSpPr>
            <a:spLocks noGrp="1"/>
          </p:cNvSpPr>
          <p:nvPr>
            <p:ph sz="quarter" idx="13"/>
          </p:nvPr>
        </p:nvSpPr>
        <p:spPr/>
        <p:txBody>
          <a:bodyPr/>
          <a:lstStyle/>
          <a:p>
            <a:endParaRPr lang="en-US"/>
          </a:p>
        </p:txBody>
      </p:sp>
      <p:pic>
        <p:nvPicPr>
          <p:cNvPr id="1026" name="Picture 2">
            <a:extLst>
              <a:ext uri="{FF2B5EF4-FFF2-40B4-BE49-F238E27FC236}">
                <a16:creationId xmlns:a16="http://schemas.microsoft.com/office/drawing/2014/main" id="{FFA1BA95-D3C9-4E26-B772-E4CD0BCE0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307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164B-8034-48EB-A79B-7DDB70BC850C}"/>
              </a:ext>
            </a:extLst>
          </p:cNvPr>
          <p:cNvSpPr>
            <a:spLocks noGrp="1"/>
          </p:cNvSpPr>
          <p:nvPr>
            <p:ph type="title"/>
          </p:nvPr>
        </p:nvSpPr>
        <p:spPr/>
        <p:txBody>
          <a:bodyPr/>
          <a:lstStyle/>
          <a:p>
            <a:r>
              <a:rPr lang="en-US" dirty="0"/>
              <a:t>Immunity defined</a:t>
            </a:r>
          </a:p>
        </p:txBody>
      </p:sp>
      <p:pic>
        <p:nvPicPr>
          <p:cNvPr id="5" name="Content Placeholder 4" descr="A screenshot of a computer&#10;&#10;Description automatically generated with low confidence">
            <a:extLst>
              <a:ext uri="{FF2B5EF4-FFF2-40B4-BE49-F238E27FC236}">
                <a16:creationId xmlns:a16="http://schemas.microsoft.com/office/drawing/2014/main" id="{3F41FC82-9488-44A5-8F91-E3C518C1D1D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890445" y="1808252"/>
            <a:ext cx="7962472" cy="4315146"/>
          </a:xfrm>
        </p:spPr>
      </p:pic>
    </p:spTree>
    <p:extLst>
      <p:ext uri="{BB962C8B-B14F-4D97-AF65-F5344CB8AC3E}">
        <p14:creationId xmlns:p14="http://schemas.microsoft.com/office/powerpoint/2010/main" val="3085922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49451-CA13-4EBB-9177-A8C1F1BD2DD7}"/>
              </a:ext>
            </a:extLst>
          </p:cNvPr>
          <p:cNvSpPr>
            <a:spLocks noGrp="1"/>
          </p:cNvSpPr>
          <p:nvPr>
            <p:ph type="title"/>
          </p:nvPr>
        </p:nvSpPr>
        <p:spPr/>
        <p:txBody>
          <a:bodyPr/>
          <a:lstStyle/>
          <a:p>
            <a:r>
              <a:rPr lang="en-US" dirty="0"/>
              <a:t>Flattening the curve</a:t>
            </a:r>
          </a:p>
        </p:txBody>
      </p:sp>
      <p:pic>
        <p:nvPicPr>
          <p:cNvPr id="5" name="Content Placeholder 4" descr="Graphical user interface&#10;&#10;Description automatically generated with medium confidence">
            <a:extLst>
              <a:ext uri="{FF2B5EF4-FFF2-40B4-BE49-F238E27FC236}">
                <a16:creationId xmlns:a16="http://schemas.microsoft.com/office/drawing/2014/main" id="{7DAB8379-1D59-46E5-BB5D-E7AC482283F1}"/>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498651" y="1743740"/>
            <a:ext cx="7166344" cy="5029200"/>
          </a:xfrm>
        </p:spPr>
      </p:pic>
    </p:spTree>
    <p:extLst>
      <p:ext uri="{BB962C8B-B14F-4D97-AF65-F5344CB8AC3E}">
        <p14:creationId xmlns:p14="http://schemas.microsoft.com/office/powerpoint/2010/main" val="3308439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09B78-75C1-E031-3B8C-32F0C0886A60}"/>
              </a:ext>
            </a:extLst>
          </p:cNvPr>
          <p:cNvSpPr>
            <a:spLocks noGrp="1"/>
          </p:cNvSpPr>
          <p:nvPr>
            <p:ph type="title"/>
          </p:nvPr>
        </p:nvSpPr>
        <p:spPr/>
        <p:txBody>
          <a:bodyPr/>
          <a:lstStyle/>
          <a:p>
            <a:r>
              <a:rPr lang="en-US" dirty="0"/>
              <a:t>MI is a waiver state; www.Michigan.gov</a:t>
            </a:r>
          </a:p>
        </p:txBody>
      </p:sp>
      <p:pic>
        <p:nvPicPr>
          <p:cNvPr id="5" name="Content Placeholder 4" descr="Graphical user interface, text, application&#10;&#10;Description automatically generated">
            <a:extLst>
              <a:ext uri="{FF2B5EF4-FFF2-40B4-BE49-F238E27FC236}">
                <a16:creationId xmlns:a16="http://schemas.microsoft.com/office/drawing/2014/main" id="{3BC046C2-5B2F-A836-B13C-402CBF2952C5}"/>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1828800"/>
            <a:ext cx="6019800" cy="4572000"/>
          </a:xfrm>
        </p:spPr>
      </p:pic>
      <p:pic>
        <p:nvPicPr>
          <p:cNvPr id="8" name="Content Placeholder 7" descr="Graphical user interface, text, application, email&#10;&#10;Description automatically generated">
            <a:extLst>
              <a:ext uri="{FF2B5EF4-FFF2-40B4-BE49-F238E27FC236}">
                <a16:creationId xmlns:a16="http://schemas.microsoft.com/office/drawing/2014/main" id="{8B28B051-8682-C1E9-E2D1-885D05906910}"/>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172199" y="1828800"/>
            <a:ext cx="6019799" cy="4646428"/>
          </a:xfrm>
        </p:spPr>
      </p:pic>
    </p:spTree>
    <p:extLst>
      <p:ext uri="{BB962C8B-B14F-4D97-AF65-F5344CB8AC3E}">
        <p14:creationId xmlns:p14="http://schemas.microsoft.com/office/powerpoint/2010/main" val="2147309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14CBF-BA47-4266-B798-C8BD476CF73D}"/>
              </a:ext>
            </a:extLst>
          </p:cNvPr>
          <p:cNvSpPr>
            <a:spLocks noGrp="1"/>
          </p:cNvSpPr>
          <p:nvPr>
            <p:ph type="title"/>
          </p:nvPr>
        </p:nvSpPr>
        <p:spPr/>
        <p:txBody>
          <a:bodyPr/>
          <a:lstStyle/>
          <a:p>
            <a:r>
              <a:rPr lang="en-US" dirty="0"/>
              <a:t>Looking for scientific journal articles?</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07862406-D2CB-4E5A-AFD2-CE4EDBE5FCFD}"/>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594884" y="1711842"/>
            <a:ext cx="8282763" cy="5146158"/>
          </a:xfrm>
        </p:spPr>
      </p:pic>
    </p:spTree>
    <p:extLst>
      <p:ext uri="{BB962C8B-B14F-4D97-AF65-F5344CB8AC3E}">
        <p14:creationId xmlns:p14="http://schemas.microsoft.com/office/powerpoint/2010/main" val="2103388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F761A-7DAF-4EC6-8538-601457DCEC89}"/>
              </a:ext>
            </a:extLst>
          </p:cNvPr>
          <p:cNvSpPr>
            <a:spLocks noGrp="1"/>
          </p:cNvSpPr>
          <p:nvPr>
            <p:ph type="title"/>
          </p:nvPr>
        </p:nvSpPr>
        <p:spPr/>
        <p:txBody>
          <a:bodyPr/>
          <a:lstStyle/>
          <a:p>
            <a:r>
              <a:rPr lang="en-US" dirty="0"/>
              <a:t>Polio and vaccines; </a:t>
            </a:r>
            <a:r>
              <a:rPr lang="en-US" sz="1800" dirty="0"/>
              <a:t>VAPP is Vaccine-associated paralytic polio</a:t>
            </a:r>
          </a:p>
        </p:txBody>
      </p:sp>
      <p:pic>
        <p:nvPicPr>
          <p:cNvPr id="5" name="Content Placeholder 4" descr="Table&#10;&#10;Description automatically generated">
            <a:extLst>
              <a:ext uri="{FF2B5EF4-FFF2-40B4-BE49-F238E27FC236}">
                <a16:creationId xmlns:a16="http://schemas.microsoft.com/office/drawing/2014/main" id="{45678864-C556-47E1-8EDC-F4EC474C61FD}"/>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845942" y="1797978"/>
            <a:ext cx="6955604" cy="4746659"/>
          </a:xfrm>
        </p:spPr>
      </p:pic>
    </p:spTree>
    <p:extLst>
      <p:ext uri="{BB962C8B-B14F-4D97-AF65-F5344CB8AC3E}">
        <p14:creationId xmlns:p14="http://schemas.microsoft.com/office/powerpoint/2010/main" val="3740715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3F76F6-39AE-4E7E-9AAE-821BAADD8250}"/>
              </a:ext>
            </a:extLst>
          </p:cNvPr>
          <p:cNvSpPr>
            <a:spLocks noGrp="1"/>
          </p:cNvSpPr>
          <p:nvPr>
            <p:ph type="title"/>
          </p:nvPr>
        </p:nvSpPr>
        <p:spPr/>
        <p:txBody>
          <a:bodyPr/>
          <a:lstStyle/>
          <a:p>
            <a:r>
              <a:rPr lang="en-US" dirty="0"/>
              <a:t>Polio Vaccines</a:t>
            </a:r>
          </a:p>
        </p:txBody>
      </p:sp>
      <p:pic>
        <p:nvPicPr>
          <p:cNvPr id="5" name="Content Placeholder 4" descr="A picture containing text&#10;&#10;Description automatically generated">
            <a:extLst>
              <a:ext uri="{FF2B5EF4-FFF2-40B4-BE49-F238E27FC236}">
                <a16:creationId xmlns:a16="http://schemas.microsoft.com/office/drawing/2014/main" id="{BFC6BE9D-0D58-45C2-8088-1F1ABD812C2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384058" y="2152677"/>
            <a:ext cx="4711942" cy="3852808"/>
          </a:xfrm>
        </p:spPr>
      </p:pic>
      <p:pic>
        <p:nvPicPr>
          <p:cNvPr id="9" name="Content Placeholder 8" descr="Graphical user interface, text, application&#10;&#10;Description automatically generated">
            <a:extLst>
              <a:ext uri="{FF2B5EF4-FFF2-40B4-BE49-F238E27FC236}">
                <a16:creationId xmlns:a16="http://schemas.microsoft.com/office/drawing/2014/main" id="{AB385487-4386-44A6-9545-6B60412A3423}"/>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87783" y="1757911"/>
            <a:ext cx="5774077" cy="4827823"/>
          </a:xfrm>
        </p:spPr>
      </p:pic>
    </p:spTree>
    <p:extLst>
      <p:ext uri="{BB962C8B-B14F-4D97-AF65-F5344CB8AC3E}">
        <p14:creationId xmlns:p14="http://schemas.microsoft.com/office/powerpoint/2010/main" val="4063133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49732-7D68-79E7-9CD0-F21D1B28C785}"/>
              </a:ext>
            </a:extLst>
          </p:cNvPr>
          <p:cNvSpPr>
            <a:spLocks noGrp="1"/>
          </p:cNvSpPr>
          <p:nvPr>
            <p:ph type="title"/>
          </p:nvPr>
        </p:nvSpPr>
        <p:spPr/>
        <p:txBody>
          <a:bodyPr/>
          <a:lstStyle/>
          <a:p>
            <a:r>
              <a:rPr lang="en-US" dirty="0"/>
              <a:t>Negative breathing</a:t>
            </a:r>
          </a:p>
        </p:txBody>
      </p:sp>
      <p:pic>
        <p:nvPicPr>
          <p:cNvPr id="5" name="Content Placeholder 4" descr="A diagram of the lungs&#10;&#10;Description automatically generated">
            <a:extLst>
              <a:ext uri="{FF2B5EF4-FFF2-40B4-BE49-F238E27FC236}">
                <a16:creationId xmlns:a16="http://schemas.microsoft.com/office/drawing/2014/main" id="{A8325942-AE17-ACF0-524B-83717AB95D9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828801" y="2000251"/>
            <a:ext cx="8915400" cy="4239232"/>
          </a:xfrm>
        </p:spPr>
      </p:pic>
    </p:spTree>
    <p:extLst>
      <p:ext uri="{BB962C8B-B14F-4D97-AF65-F5344CB8AC3E}">
        <p14:creationId xmlns:p14="http://schemas.microsoft.com/office/powerpoint/2010/main" val="4159364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7A5B3D-A408-285B-B43D-D1E883BFD623}"/>
              </a:ext>
            </a:extLst>
          </p:cNvPr>
          <p:cNvSpPr>
            <a:spLocks noGrp="1"/>
          </p:cNvSpPr>
          <p:nvPr>
            <p:ph type="title"/>
          </p:nvPr>
        </p:nvSpPr>
        <p:spPr/>
        <p:txBody>
          <a:bodyPr/>
          <a:lstStyle/>
          <a:p>
            <a:r>
              <a:rPr lang="en-US" dirty="0"/>
              <a:t>RRM Lymph and Immune</a:t>
            </a:r>
          </a:p>
        </p:txBody>
      </p:sp>
      <p:pic>
        <p:nvPicPr>
          <p:cNvPr id="11" name="Content Placeholder 10" descr="A close up of a text&#10;&#10;Description automatically generated">
            <a:extLst>
              <a:ext uri="{FF2B5EF4-FFF2-40B4-BE49-F238E27FC236}">
                <a16:creationId xmlns:a16="http://schemas.microsoft.com/office/drawing/2014/main" id="{373836F6-0D21-D58B-CD1F-5A881B99EB10}"/>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94310" y="1897380"/>
            <a:ext cx="5825490" cy="4686300"/>
          </a:xfrm>
        </p:spPr>
      </p:pic>
      <p:sp>
        <p:nvSpPr>
          <p:cNvPr id="7" name="TextBox 6">
            <a:extLst>
              <a:ext uri="{FF2B5EF4-FFF2-40B4-BE49-F238E27FC236}">
                <a16:creationId xmlns:a16="http://schemas.microsoft.com/office/drawing/2014/main" id="{4106B644-6A6D-64EC-EE9E-68001FF5ECB6}"/>
              </a:ext>
            </a:extLst>
          </p:cNvPr>
          <p:cNvSpPr txBox="1"/>
          <p:nvPr/>
        </p:nvSpPr>
        <p:spPr>
          <a:xfrm>
            <a:off x="6172202" y="2367092"/>
            <a:ext cx="5600698" cy="2308324"/>
          </a:xfrm>
          <a:prstGeom prst="rect">
            <a:avLst/>
          </a:prstGeom>
          <a:noFill/>
        </p:spPr>
        <p:txBody>
          <a:bodyPr wrap="square">
            <a:spAutoFit/>
          </a:bodyPr>
          <a:lstStyle/>
          <a:p>
            <a:pPr algn="l" rtl="0"/>
            <a:r>
              <a:rPr lang="en-US" sz="2400" b="1" i="0" dirty="0">
                <a:solidFill>
                  <a:srgbClr val="495057"/>
                </a:solidFill>
                <a:effectLst/>
                <a:latin typeface="-apple-system"/>
              </a:rPr>
              <a:t>22.2c Contrast Innate and Adaptive: </a:t>
            </a:r>
            <a:r>
              <a:rPr lang="en-US" sz="2400" b="0" i="0" dirty="0">
                <a:solidFill>
                  <a:srgbClr val="495057"/>
                </a:solidFill>
                <a:effectLst/>
                <a:latin typeface="-apple-system"/>
              </a:rPr>
              <a:t>Innate is quick and general while adaptive is fast and specific.</a:t>
            </a:r>
          </a:p>
          <a:p>
            <a:pPr algn="l" rtl="0"/>
            <a:endParaRPr lang="en-US" sz="2400" dirty="0">
              <a:solidFill>
                <a:srgbClr val="495057"/>
              </a:solidFill>
              <a:latin typeface="-apple-system"/>
            </a:endParaRPr>
          </a:p>
          <a:p>
            <a:pPr algn="l" rtl="0"/>
            <a:endParaRPr lang="en-US" sz="2400" b="0" i="0" dirty="0">
              <a:solidFill>
                <a:srgbClr val="495057"/>
              </a:solidFill>
              <a:effectLst/>
              <a:latin typeface="-apple-system"/>
            </a:endParaRPr>
          </a:p>
          <a:p>
            <a:pPr algn="l" rtl="0"/>
            <a:r>
              <a:rPr lang="en-US" sz="2400" b="1" i="0" dirty="0">
                <a:solidFill>
                  <a:srgbClr val="495057"/>
                </a:solidFill>
                <a:effectLst/>
                <a:latin typeface="-apple-system"/>
              </a:rPr>
              <a:t>22.3 f Fever </a:t>
            </a:r>
            <a:r>
              <a:rPr lang="en-US" sz="2400" b="0" i="0" dirty="0">
                <a:solidFill>
                  <a:srgbClr val="495057"/>
                </a:solidFill>
                <a:effectLst/>
                <a:latin typeface="-apple-system"/>
              </a:rPr>
              <a:t>is a  symptom of either.</a:t>
            </a:r>
          </a:p>
        </p:txBody>
      </p:sp>
    </p:spTree>
    <p:extLst>
      <p:ext uri="{BB962C8B-B14F-4D97-AF65-F5344CB8AC3E}">
        <p14:creationId xmlns:p14="http://schemas.microsoft.com/office/powerpoint/2010/main" val="2806767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diagram of a cell membrane&#10;&#10;Description automatically generated">
            <a:extLst>
              <a:ext uri="{FF2B5EF4-FFF2-40B4-BE49-F238E27FC236}">
                <a16:creationId xmlns:a16="http://schemas.microsoft.com/office/drawing/2014/main" id="{91063E42-EA4E-D86C-0E75-863F455D19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5845" y="640831"/>
            <a:ext cx="5825483" cy="5461389"/>
          </a:xfrm>
          <a:prstGeom prst="rect">
            <a:avLst/>
          </a:prstGeom>
        </p:spPr>
      </p:pic>
      <p:pic>
        <p:nvPicPr>
          <p:cNvPr id="16" name="Picture 15">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Content Placeholder 8" descr="A screenshot of a test&#10;&#10;Description automatically generated">
            <a:extLst>
              <a:ext uri="{FF2B5EF4-FFF2-40B4-BE49-F238E27FC236}">
                <a16:creationId xmlns:a16="http://schemas.microsoft.com/office/drawing/2014/main" id="{8FB92B4E-2316-7935-3EE1-0A0B57EE3914}"/>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377190" y="2214693"/>
            <a:ext cx="4663440" cy="4002475"/>
          </a:xfrm>
        </p:spPr>
      </p:pic>
      <p:sp>
        <p:nvSpPr>
          <p:cNvPr id="2" name="Title 1">
            <a:extLst>
              <a:ext uri="{FF2B5EF4-FFF2-40B4-BE49-F238E27FC236}">
                <a16:creationId xmlns:a16="http://schemas.microsoft.com/office/drawing/2014/main" id="{E4AC2F21-A972-1F05-91EF-A8E70E0B5E52}"/>
              </a:ext>
            </a:extLst>
          </p:cNvPr>
          <p:cNvSpPr>
            <a:spLocks noGrp="1"/>
          </p:cNvSpPr>
          <p:nvPr>
            <p:ph type="title"/>
          </p:nvPr>
        </p:nvSpPr>
        <p:spPr>
          <a:xfrm>
            <a:off x="913774" y="640831"/>
            <a:ext cx="3740515" cy="1573863"/>
          </a:xfrm>
        </p:spPr>
        <p:txBody>
          <a:bodyPr>
            <a:normAutofit fontScale="90000"/>
          </a:bodyPr>
          <a:lstStyle/>
          <a:p>
            <a:pPr algn="l"/>
            <a:r>
              <a:rPr lang="en-US" dirty="0"/>
              <a:t>Fever and inflammation: Could be viral or bacterial</a:t>
            </a:r>
          </a:p>
        </p:txBody>
      </p:sp>
    </p:spTree>
    <p:extLst>
      <p:ext uri="{BB962C8B-B14F-4D97-AF65-F5344CB8AC3E}">
        <p14:creationId xmlns:p14="http://schemas.microsoft.com/office/powerpoint/2010/main" val="711301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685C8C-B7B0-5D34-D6F7-A64399FCEBE4}"/>
              </a:ext>
            </a:extLst>
          </p:cNvPr>
          <p:cNvSpPr>
            <a:spLocks noGrp="1"/>
          </p:cNvSpPr>
          <p:nvPr>
            <p:ph type="title"/>
          </p:nvPr>
        </p:nvSpPr>
        <p:spPr>
          <a:xfrm>
            <a:off x="913775" y="91441"/>
            <a:ext cx="10364451" cy="834389"/>
          </a:xfrm>
        </p:spPr>
        <p:txBody>
          <a:bodyPr/>
          <a:lstStyle/>
          <a:p>
            <a:r>
              <a:rPr lang="en-US" dirty="0"/>
              <a:t>A good answer re: hypersensitivities </a:t>
            </a:r>
          </a:p>
        </p:txBody>
      </p:sp>
      <p:pic>
        <p:nvPicPr>
          <p:cNvPr id="8" name="Content Placeholder 7" descr="A screenshot of a white text&#10;&#10;Description automatically generated">
            <a:extLst>
              <a:ext uri="{FF2B5EF4-FFF2-40B4-BE49-F238E27FC236}">
                <a16:creationId xmlns:a16="http://schemas.microsoft.com/office/drawing/2014/main" id="{462542A3-7D7E-3D5D-4281-975A18DCF791}"/>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881871" y="1165860"/>
            <a:ext cx="9008598" cy="5486401"/>
          </a:xfrm>
        </p:spPr>
      </p:pic>
    </p:spTree>
    <p:extLst>
      <p:ext uri="{BB962C8B-B14F-4D97-AF65-F5344CB8AC3E}">
        <p14:creationId xmlns:p14="http://schemas.microsoft.com/office/powerpoint/2010/main" val="2435396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CE0F02B-F6E4-41B2-84CF-F931F6026A82}"/>
              </a:ext>
            </a:extLst>
          </p:cNvPr>
          <p:cNvPicPr>
            <a:picLocks noGrp="1" noChangeAspect="1"/>
          </p:cNvPicPr>
          <p:nvPr>
            <p:ph idx="1"/>
          </p:nvPr>
        </p:nvPicPr>
        <p:blipFill>
          <a:blip r:embed="rId3"/>
          <a:stretch>
            <a:fillRect/>
          </a:stretch>
        </p:blipFill>
        <p:spPr>
          <a:xfrm>
            <a:off x="159489" y="1148316"/>
            <a:ext cx="11967950" cy="5335715"/>
          </a:xfrm>
        </p:spPr>
      </p:pic>
    </p:spTree>
    <p:extLst>
      <p:ext uri="{BB962C8B-B14F-4D97-AF65-F5344CB8AC3E}">
        <p14:creationId xmlns:p14="http://schemas.microsoft.com/office/powerpoint/2010/main" val="194957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F44E96F-9E74-A31D-46B1-5634B9C8060F}"/>
              </a:ext>
            </a:extLst>
          </p:cNvPr>
          <p:cNvSpPr>
            <a:spLocks noGrp="1"/>
          </p:cNvSpPr>
          <p:nvPr>
            <p:ph type="title"/>
          </p:nvPr>
        </p:nvSpPr>
        <p:spPr/>
        <p:txBody>
          <a:bodyPr/>
          <a:lstStyle/>
          <a:p>
            <a:r>
              <a:rPr lang="en-US" dirty="0"/>
              <a:t>Terminology:</a:t>
            </a:r>
          </a:p>
        </p:txBody>
      </p:sp>
      <p:sp>
        <p:nvSpPr>
          <p:cNvPr id="8" name="Content Placeholder 7">
            <a:extLst>
              <a:ext uri="{FF2B5EF4-FFF2-40B4-BE49-F238E27FC236}">
                <a16:creationId xmlns:a16="http://schemas.microsoft.com/office/drawing/2014/main" id="{CB3EB509-0235-EB16-340C-F95D000A95C2}"/>
              </a:ext>
            </a:extLst>
          </p:cNvPr>
          <p:cNvSpPr>
            <a:spLocks noGrp="1"/>
          </p:cNvSpPr>
          <p:nvPr>
            <p:ph sz="quarter" idx="13"/>
          </p:nvPr>
        </p:nvSpPr>
        <p:spPr/>
        <p:txBody>
          <a:bodyPr>
            <a:normAutofit fontScale="92500" lnSpcReduction="20000"/>
          </a:bodyPr>
          <a:lstStyle/>
          <a:p>
            <a:r>
              <a:rPr lang="en-US" b="1" dirty="0"/>
              <a:t>Epitopes</a:t>
            </a:r>
            <a:r>
              <a:rPr lang="en-US" dirty="0"/>
              <a:t> are markers on the outside of the antigen (antibody attaches here) </a:t>
            </a:r>
            <a:r>
              <a:rPr lang="en-US" b="1" dirty="0"/>
              <a:t>Opsonization </a:t>
            </a:r>
            <a:r>
              <a:rPr lang="en-US" dirty="0"/>
              <a:t>is bonding of antibody to an epitope on a pathogen</a:t>
            </a:r>
          </a:p>
          <a:p>
            <a:r>
              <a:rPr lang="en-US" b="1" dirty="0"/>
              <a:t>Act 3: ELISA: </a:t>
            </a:r>
            <a:r>
              <a:rPr lang="en-US" dirty="0"/>
              <a:t>The main ideas here are that antibodies are sought b/c by being present, we assume the antigen it is specific to is also present.</a:t>
            </a:r>
          </a:p>
          <a:p>
            <a:r>
              <a:rPr lang="en-US" b="1" dirty="0"/>
              <a:t>“False positive” </a:t>
            </a:r>
            <a:r>
              <a:rPr lang="en-US" dirty="0"/>
              <a:t>means there are proteins that trigger a positive response, but not the expected or sought protein. Hence “washing”</a:t>
            </a:r>
          </a:p>
          <a:p>
            <a:r>
              <a:rPr lang="en-US" b="1" dirty="0"/>
              <a:t>Seroconversion</a:t>
            </a:r>
            <a:r>
              <a:rPr lang="en-US" dirty="0"/>
              <a:t> is change from neg to pos. as a result of antibodies becoming present in the blood (vaccination, etc.). This takes time.</a:t>
            </a:r>
          </a:p>
          <a:p>
            <a:r>
              <a:rPr lang="en-US" dirty="0"/>
              <a:t>Its all about protein shape and its specificity (Q #1)</a:t>
            </a:r>
          </a:p>
          <a:p>
            <a:endParaRPr lang="en-US" dirty="0"/>
          </a:p>
          <a:p>
            <a:endParaRPr lang="en-US" dirty="0"/>
          </a:p>
        </p:txBody>
      </p:sp>
    </p:spTree>
    <p:extLst>
      <p:ext uri="{BB962C8B-B14F-4D97-AF65-F5344CB8AC3E}">
        <p14:creationId xmlns:p14="http://schemas.microsoft.com/office/powerpoint/2010/main" val="210851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9"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C31AA009-40AD-4098-8AE7-680CA35C6E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33" name="Rectangle 32">
            <a:extLst>
              <a:ext uri="{FF2B5EF4-FFF2-40B4-BE49-F238E27FC236}">
                <a16:creationId xmlns:a16="http://schemas.microsoft.com/office/drawing/2014/main" id="{B63B6C0C-65BB-4F38-9C8A-0892266F8B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09D77137-01B7-45E4-AA14-CD9E779B443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6">
            <a:extLst>
              <a:ext uri="{FF2B5EF4-FFF2-40B4-BE49-F238E27FC236}">
                <a16:creationId xmlns:a16="http://schemas.microsoft.com/office/drawing/2014/main" id="{635E071B-DC3E-FFB3-F337-0F1DAADACD40}"/>
              </a:ext>
            </a:extLst>
          </p:cNvPr>
          <p:cNvSpPr>
            <a:spLocks noGrp="1"/>
          </p:cNvSpPr>
          <p:nvPr>
            <p:ph type="title"/>
          </p:nvPr>
        </p:nvSpPr>
        <p:spPr>
          <a:xfrm>
            <a:off x="913774" y="1365957"/>
            <a:ext cx="10364452" cy="4041422"/>
          </a:xfrm>
        </p:spPr>
        <p:txBody>
          <a:bodyPr vert="horz" lIns="91440" tIns="45720" rIns="91440" bIns="45720" rtlCol="0" anchor="ctr">
            <a:normAutofit/>
          </a:bodyPr>
          <a:lstStyle/>
          <a:p>
            <a:r>
              <a:rPr lang="en-US" sz="5600" dirty="0"/>
              <a:t>Chapter 23: Respiration</a:t>
            </a:r>
            <a:br>
              <a:rPr lang="en-US" sz="5600" dirty="0"/>
            </a:br>
            <a:r>
              <a:rPr lang="en-US" sz="3200" dirty="0"/>
              <a:t>What you already know:</a:t>
            </a:r>
            <a:br>
              <a:rPr lang="en-US" sz="3200" dirty="0"/>
            </a:br>
            <a:r>
              <a:rPr lang="en-US" sz="3200" dirty="0"/>
              <a:t>diffusion, osmosis, capillary function, pulmonary and heart relationship</a:t>
            </a:r>
            <a:br>
              <a:rPr lang="en-US" sz="3200" dirty="0"/>
            </a:br>
            <a:r>
              <a:rPr lang="en-US" sz="3200" dirty="0"/>
              <a:t>Lets go through the RRM </a:t>
            </a:r>
          </a:p>
        </p:txBody>
      </p:sp>
    </p:spTree>
    <p:extLst>
      <p:ext uri="{BB962C8B-B14F-4D97-AF65-F5344CB8AC3E}">
        <p14:creationId xmlns:p14="http://schemas.microsoft.com/office/powerpoint/2010/main" val="147539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93274B0C-1CB3-4AA4-A183-20B7FE5DB1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E640319-3BB6-49BF-BAF4-D63FEC73E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Diagram&#10;&#10;Description automatically generated">
            <a:extLst>
              <a:ext uri="{FF2B5EF4-FFF2-40B4-BE49-F238E27FC236}">
                <a16:creationId xmlns:a16="http://schemas.microsoft.com/office/drawing/2014/main" id="{04531F5D-742C-FFA9-21AE-40FD595DEBB0}"/>
              </a:ext>
            </a:extLst>
          </p:cNvPr>
          <p:cNvPicPr>
            <a:picLocks noChangeAspect="1"/>
          </p:cNvPicPr>
          <p:nvPr/>
        </p:nvPicPr>
        <p:blipFill rotWithShape="1">
          <a:blip r:embed="rId4"/>
          <a:srcRect r="444"/>
          <a:stretch/>
        </p:blipFill>
        <p:spPr>
          <a:xfrm>
            <a:off x="20" y="10"/>
            <a:ext cx="12191980" cy="6857990"/>
          </a:xfrm>
          <a:prstGeom prst="rect">
            <a:avLst/>
          </a:prstGeom>
        </p:spPr>
      </p:pic>
    </p:spTree>
    <p:extLst>
      <p:ext uri="{BB962C8B-B14F-4D97-AF65-F5344CB8AC3E}">
        <p14:creationId xmlns:p14="http://schemas.microsoft.com/office/powerpoint/2010/main" val="1033167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A8CAA2-BBA3-4A6D-9D7E-AACB88DEEAB1}"/>
              </a:ext>
            </a:extLst>
          </p:cNvPr>
          <p:cNvSpPr>
            <a:spLocks noGrp="1"/>
          </p:cNvSpPr>
          <p:nvPr>
            <p:ph type="title"/>
          </p:nvPr>
        </p:nvSpPr>
        <p:spPr>
          <a:xfrm>
            <a:off x="8643193" y="489508"/>
            <a:ext cx="3091607" cy="623676"/>
          </a:xfrm>
        </p:spPr>
        <p:txBody>
          <a:bodyPr vert="horz" lIns="91440" tIns="45720" rIns="91440" bIns="45720" rtlCol="0" anchor="b">
            <a:normAutofit fontScale="90000"/>
          </a:bodyPr>
          <a:lstStyle/>
          <a:p>
            <a:r>
              <a:rPr lang="en-US" sz="4000" dirty="0"/>
              <a:t>Review 20.1</a:t>
            </a:r>
          </a:p>
        </p:txBody>
      </p:sp>
      <p:pic>
        <p:nvPicPr>
          <p:cNvPr id="3074" name="Picture 2" descr="Biology of the Blood Vessels - Heart and Blood Vessel Disorders - Merck  Manuals Consumer Version">
            <a:extLst>
              <a:ext uri="{FF2B5EF4-FFF2-40B4-BE49-F238E27FC236}">
                <a16:creationId xmlns:a16="http://schemas.microsoft.com/office/drawing/2014/main" id="{99CD2710-5233-47F1-9469-31AD076A224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514" r="1624" b="-2"/>
          <a:stretch/>
        </p:blipFill>
        <p:spPr bwMode="auto">
          <a:xfrm>
            <a:off x="20" y="431"/>
            <a:ext cx="8115280" cy="640831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0073C639-96F3-499D-B7CA-5653D3B6CF3D}"/>
              </a:ext>
            </a:extLst>
          </p:cNvPr>
          <p:cNvSpPr>
            <a:spLocks noGrp="1"/>
          </p:cNvSpPr>
          <p:nvPr>
            <p:ph type="body" sz="half" idx="2"/>
          </p:nvPr>
        </p:nvSpPr>
        <p:spPr>
          <a:xfrm>
            <a:off x="8494399" y="1113184"/>
            <a:ext cx="3551827" cy="4845489"/>
          </a:xfrm>
        </p:spPr>
        <p:txBody>
          <a:bodyPr vert="horz" lIns="91440" tIns="45720" rIns="91440" bIns="45720" rtlCol="0">
            <a:normAutofit/>
          </a:bodyPr>
          <a:lstStyle/>
          <a:p>
            <a:pPr indent="-228600">
              <a:buFont typeface="Arial" panose="020B0604020202020204" pitchFamily="34" charset="0"/>
              <a:buChar char="•"/>
            </a:pPr>
            <a:r>
              <a:rPr lang="en-US" sz="2400" dirty="0"/>
              <a:t>NOTE how Arteries-Arterioles (See lumen layers, which are called “tunics”.)</a:t>
            </a:r>
          </a:p>
          <a:p>
            <a:endParaRPr lang="en-US" sz="2400" dirty="0"/>
          </a:p>
          <a:p>
            <a:r>
              <a:rPr lang="en-US" sz="2400" b="1" dirty="0"/>
              <a:t>What connects them?</a:t>
            </a:r>
          </a:p>
          <a:p>
            <a:pPr indent="-228600">
              <a:buFont typeface="Arial" panose="020B0604020202020204" pitchFamily="34" charset="0"/>
              <a:buChar char="•"/>
            </a:pPr>
            <a:r>
              <a:rPr lang="en-US" sz="2400" b="1" dirty="0"/>
              <a:t>Capillarie</a:t>
            </a:r>
            <a:r>
              <a:rPr lang="en-US" sz="2400" dirty="0"/>
              <a:t>s are only one layer thick and one cell wide.</a:t>
            </a:r>
          </a:p>
          <a:p>
            <a:endParaRPr lang="en-US" sz="2400" dirty="0"/>
          </a:p>
          <a:p>
            <a:pPr indent="-228600">
              <a:buFont typeface="Arial" panose="020B0604020202020204" pitchFamily="34" charset="0"/>
              <a:buChar char="•"/>
            </a:pPr>
            <a:r>
              <a:rPr lang="en-US" sz="2400" dirty="0"/>
              <a:t>Venules-Veins</a:t>
            </a:r>
          </a:p>
          <a:p>
            <a:pPr indent="-228600">
              <a:buFont typeface="Arial" panose="020B0604020202020204" pitchFamily="34" charset="0"/>
              <a:buChar char="•"/>
            </a:pPr>
            <a:endParaRPr lang="en-US" sz="2000" dirty="0"/>
          </a:p>
          <a:p>
            <a:endParaRPr lang="en-US" sz="2000" dirty="0"/>
          </a:p>
        </p:txBody>
      </p:sp>
      <p:sp>
        <p:nvSpPr>
          <p:cNvPr id="73" name="Rectangle 7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430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79163-0F67-38DD-C878-CEA2995E0C7D}"/>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Pharynx vs Larynx</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8C228456-0104-89C5-FD62-0349C9971A5C}"/>
              </a:ext>
            </a:extLst>
          </p:cNvPr>
          <p:cNvSpPr>
            <a:spLocks noGrp="1"/>
          </p:cNvSpPr>
          <p:nvPr>
            <p:ph type="body" sz="half" idx="2"/>
          </p:nvPr>
        </p:nvSpPr>
        <p:spPr>
          <a:xfrm>
            <a:off x="640080" y="2872899"/>
            <a:ext cx="4243589" cy="3659732"/>
          </a:xfrm>
        </p:spPr>
        <p:txBody>
          <a:bodyPr vert="horz" lIns="91440" tIns="45720" rIns="91440" bIns="45720" rtlCol="0">
            <a:noAutofit/>
          </a:bodyPr>
          <a:lstStyle/>
          <a:p>
            <a:pPr indent="-228600">
              <a:buFont typeface="Arial" panose="020B0604020202020204" pitchFamily="34" charset="0"/>
              <a:buChar char="•"/>
            </a:pPr>
            <a:r>
              <a:rPr lang="en-US" sz="2400" b="0" i="0" dirty="0">
                <a:effectLst/>
              </a:rPr>
              <a:t>The </a:t>
            </a:r>
            <a:r>
              <a:rPr lang="en-US" sz="2400" b="1" i="0" dirty="0">
                <a:effectLst/>
              </a:rPr>
              <a:t>pharynx is the tube that connects the mouth and nasal passages with the trachea </a:t>
            </a:r>
            <a:r>
              <a:rPr lang="en-US" sz="2400" b="0" i="0" dirty="0">
                <a:effectLst/>
              </a:rPr>
              <a:t>(the windpipe) and with the esophagus (the tube to the stomach). The </a:t>
            </a:r>
            <a:r>
              <a:rPr lang="en-US" sz="2400" b="1" i="0" dirty="0">
                <a:effectLst/>
              </a:rPr>
              <a:t>larynx (also called the voice box) is the upper part of the trachea </a:t>
            </a:r>
            <a:r>
              <a:rPr lang="en-US" sz="2400" b="0" i="0" dirty="0">
                <a:effectLst/>
              </a:rPr>
              <a:t>that contains the vocal cords. The larynx is located right below the pharynx.</a:t>
            </a:r>
            <a:endParaRPr lang="en-US" sz="2400" dirty="0"/>
          </a:p>
        </p:txBody>
      </p:sp>
      <p:pic>
        <p:nvPicPr>
          <p:cNvPr id="6" name="Content Placeholder 5" descr="A screenshot of a cell phone showing the anatomy of the throat">
            <a:extLst>
              <a:ext uri="{FF2B5EF4-FFF2-40B4-BE49-F238E27FC236}">
                <a16:creationId xmlns:a16="http://schemas.microsoft.com/office/drawing/2014/main" id="{873E1FC1-E408-9EDD-B939-5CD812380B5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211"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77728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F67-6B9A-4761-A847-39EAE4A2591F}"/>
              </a:ext>
            </a:extLst>
          </p:cNvPr>
          <p:cNvSpPr>
            <a:spLocks noGrp="1"/>
          </p:cNvSpPr>
          <p:nvPr>
            <p:ph type="title"/>
          </p:nvPr>
        </p:nvSpPr>
        <p:spPr/>
        <p:txBody>
          <a:bodyPr/>
          <a:lstStyle/>
          <a:p>
            <a:r>
              <a:rPr lang="en-US" dirty="0"/>
              <a:t>Q2.  breathing (uses diffusion): try it with me!</a:t>
            </a:r>
          </a:p>
        </p:txBody>
      </p:sp>
      <p:pic>
        <p:nvPicPr>
          <p:cNvPr id="1026" name="Picture 2" descr="Image result for image diaphragm in pig">
            <a:extLst>
              <a:ext uri="{FF2B5EF4-FFF2-40B4-BE49-F238E27FC236}">
                <a16:creationId xmlns:a16="http://schemas.microsoft.com/office/drawing/2014/main" id="{6AD6E579-6CB1-44F5-A47E-81A72E73035F}"/>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2128543" y="1908634"/>
            <a:ext cx="7397393" cy="481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593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E660-76F2-B684-7FB1-1080B21F11DB}"/>
              </a:ext>
            </a:extLst>
          </p:cNvPr>
          <p:cNvSpPr>
            <a:spLocks noGrp="1"/>
          </p:cNvSpPr>
          <p:nvPr>
            <p:ph type="title"/>
          </p:nvPr>
        </p:nvSpPr>
        <p:spPr/>
        <p:txBody>
          <a:bodyPr/>
          <a:lstStyle/>
          <a:p>
            <a:r>
              <a:rPr lang="en-US" dirty="0"/>
              <a:t>More jokes…keep ‘</a:t>
            </a:r>
            <a:r>
              <a:rPr lang="en-US" dirty="0" err="1"/>
              <a:t>em</a:t>
            </a:r>
            <a:r>
              <a:rPr lang="en-US" dirty="0"/>
              <a:t> coming!</a:t>
            </a:r>
          </a:p>
        </p:txBody>
      </p:sp>
      <p:sp>
        <p:nvSpPr>
          <p:cNvPr id="3" name="Content Placeholder 2">
            <a:extLst>
              <a:ext uri="{FF2B5EF4-FFF2-40B4-BE49-F238E27FC236}">
                <a16:creationId xmlns:a16="http://schemas.microsoft.com/office/drawing/2014/main" id="{F57E8EB8-E057-D80E-9A11-A559586BEE60}"/>
              </a:ext>
            </a:extLst>
          </p:cNvPr>
          <p:cNvSpPr>
            <a:spLocks noGrp="1"/>
          </p:cNvSpPr>
          <p:nvPr>
            <p:ph sz="quarter" idx="13"/>
          </p:nvPr>
        </p:nvSpPr>
        <p:spPr>
          <a:xfrm>
            <a:off x="913774" y="1690577"/>
            <a:ext cx="10363826" cy="4997301"/>
          </a:xfrm>
        </p:spPr>
        <p:txBody>
          <a:bodyPr>
            <a:noAutofit/>
          </a:bodyPr>
          <a:lstStyle/>
          <a:p>
            <a:pPr marL="0" indent="0">
              <a:buNone/>
            </a:pPr>
            <a:endParaRPr lang="en-US" sz="2400" dirty="0"/>
          </a:p>
          <a:p>
            <a:pPr marL="0" indent="0">
              <a:buNone/>
            </a:pPr>
            <a:r>
              <a:rPr lang="en-US" sz="2400" dirty="0"/>
              <a:t>Joke: </a:t>
            </a:r>
            <a:r>
              <a:rPr lang="en-US" sz="2400" i="1" dirty="0"/>
              <a:t>Why is the nervous system reckless? </a:t>
            </a:r>
            <a:r>
              <a:rPr lang="en-US" sz="2400" b="1" dirty="0"/>
              <a:t>It does everything on impulse</a:t>
            </a:r>
            <a:r>
              <a:rPr lang="en-US" sz="2400" dirty="0"/>
              <a:t>!</a:t>
            </a:r>
          </a:p>
          <a:p>
            <a:pPr marL="0" indent="0">
              <a:buNone/>
            </a:pPr>
            <a:endParaRPr lang="en-US" sz="2400" dirty="0"/>
          </a:p>
          <a:p>
            <a:pPr marL="0" indent="0">
              <a:buNone/>
            </a:pPr>
            <a:endParaRPr lang="en-US" sz="2400" dirty="0"/>
          </a:p>
          <a:p>
            <a:pPr marL="0" indent="0">
              <a:buNone/>
            </a:pPr>
            <a:r>
              <a:rPr lang="en-US" sz="2400" dirty="0"/>
              <a:t>A patient told me a joke recently and it stuck with me.  </a:t>
            </a:r>
            <a:r>
              <a:rPr lang="en-US" sz="2400" i="1" dirty="0"/>
              <a:t>“What’s </a:t>
            </a:r>
            <a:r>
              <a:rPr lang="en-US" sz="2400" i="1"/>
              <a:t>the longest word </a:t>
            </a:r>
            <a:r>
              <a:rPr lang="en-US" sz="2400" i="1" dirty="0"/>
              <a:t>in the dictionary?  </a:t>
            </a:r>
          </a:p>
          <a:p>
            <a:pPr marL="0" indent="0">
              <a:buNone/>
            </a:pPr>
            <a:r>
              <a:rPr lang="en-US" sz="2400" dirty="0"/>
              <a:t>“</a:t>
            </a:r>
            <a:r>
              <a:rPr lang="en-US" sz="2400" b="1" dirty="0"/>
              <a:t>Smiles” because there is a mile between first and last letters.</a:t>
            </a:r>
          </a:p>
        </p:txBody>
      </p:sp>
    </p:spTree>
    <p:extLst>
      <p:ext uri="{BB962C8B-B14F-4D97-AF65-F5344CB8AC3E}">
        <p14:creationId xmlns:p14="http://schemas.microsoft.com/office/powerpoint/2010/main" val="138415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15812-DE70-4752-8271-5CCF3EE39229}"/>
              </a:ext>
            </a:extLst>
          </p:cNvPr>
          <p:cNvSpPr>
            <a:spLocks noGrp="1"/>
          </p:cNvSpPr>
          <p:nvPr>
            <p:ph type="title"/>
          </p:nvPr>
        </p:nvSpPr>
        <p:spPr>
          <a:xfrm>
            <a:off x="838200" y="129211"/>
            <a:ext cx="10515600" cy="730760"/>
          </a:xfrm>
        </p:spPr>
        <p:txBody>
          <a:bodyPr>
            <a:noAutofit/>
          </a:bodyPr>
          <a:lstStyle/>
          <a:p>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Q 6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Capillary Exchange: Filtration (OUT), RE-absorption (IN) </a:t>
            </a:r>
            <a:endParaRPr lang="en-US" sz="3200" dirty="0"/>
          </a:p>
        </p:txBody>
      </p:sp>
      <p:sp>
        <p:nvSpPr>
          <p:cNvPr id="3" name="Content Placeholder 2">
            <a:extLst>
              <a:ext uri="{FF2B5EF4-FFF2-40B4-BE49-F238E27FC236}">
                <a16:creationId xmlns:a16="http://schemas.microsoft.com/office/drawing/2014/main" id="{6685AC28-F920-45E8-A76B-E2112F462D7A}"/>
              </a:ext>
            </a:extLst>
          </p:cNvPr>
          <p:cNvSpPr>
            <a:spLocks noGrp="1"/>
          </p:cNvSpPr>
          <p:nvPr>
            <p:ph idx="1"/>
          </p:nvPr>
        </p:nvSpPr>
        <p:spPr>
          <a:xfrm>
            <a:off x="838200" y="859972"/>
            <a:ext cx="10515600" cy="5138058"/>
          </a:xfrm>
        </p:spPr>
        <p:txBody>
          <a:bodyPr/>
          <a:lstStyle/>
          <a:p>
            <a:r>
              <a:rPr lang="en-US" dirty="0"/>
              <a:t>Movement in and out of capillaries is run by Hydrostatic P (P. of fluid in a space) and Osmotic P (you know this!)</a:t>
            </a:r>
          </a:p>
          <a:p>
            <a:r>
              <a:rPr lang="en-US" sz="2000" dirty="0"/>
              <a:t>Arterial end: </a:t>
            </a:r>
            <a:r>
              <a:rPr lang="en-US" sz="2000" b="1" dirty="0"/>
              <a:t>Filtration</a:t>
            </a:r>
            <a:r>
              <a:rPr lang="en-US" sz="2000" dirty="0"/>
              <a:t>			        			 Venule end</a:t>
            </a:r>
            <a:r>
              <a:rPr lang="en-US" sz="2000" b="1" dirty="0"/>
              <a:t>-Reabsorption</a:t>
            </a:r>
          </a:p>
        </p:txBody>
      </p:sp>
      <p:sp>
        <p:nvSpPr>
          <p:cNvPr id="4" name="AutoShape 2" descr="Lesson Explainer: Blood Vessels | Nagwa">
            <a:extLst>
              <a:ext uri="{FF2B5EF4-FFF2-40B4-BE49-F238E27FC236}">
                <a16:creationId xmlns:a16="http://schemas.microsoft.com/office/drawing/2014/main" id="{9079403B-62AC-413F-B8E9-210205463E7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100" name="Picture 4" descr="Solved: Label the following diagram showing the forces involved wi... |  Chegg.com">
            <a:extLst>
              <a:ext uri="{FF2B5EF4-FFF2-40B4-BE49-F238E27FC236}">
                <a16:creationId xmlns:a16="http://schemas.microsoft.com/office/drawing/2014/main" id="{ECFEDD56-A4F1-4063-8328-E89FB0D425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139" y="2256183"/>
            <a:ext cx="8975035" cy="4472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654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6947DB-57D5-40A8-82B9-8954891799C9}"/>
              </a:ext>
            </a:extLst>
          </p:cNvPr>
          <p:cNvSpPr>
            <a:spLocks noGrp="1"/>
          </p:cNvSpPr>
          <p:nvPr>
            <p:ph type="title"/>
          </p:nvPr>
        </p:nvSpPr>
        <p:spPr/>
        <p:txBody>
          <a:bodyPr/>
          <a:lstStyle/>
          <a:p>
            <a:r>
              <a:rPr lang="en-US" dirty="0"/>
              <a:t>COVID for example</a:t>
            </a:r>
          </a:p>
        </p:txBody>
      </p:sp>
      <p:pic>
        <p:nvPicPr>
          <p:cNvPr id="2050" name="Picture 2" descr="See the source image">
            <a:extLst>
              <a:ext uri="{FF2B5EF4-FFF2-40B4-BE49-F238E27FC236}">
                <a16:creationId xmlns:a16="http://schemas.microsoft.com/office/drawing/2014/main" id="{F9069CA4-FB2E-42D1-9FEB-0D399167FED5}"/>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5078413" y="893097"/>
            <a:ext cx="6199187" cy="4614606"/>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E9F2F1A5-D168-7831-36DB-E29F0BCE2F0C}"/>
              </a:ext>
            </a:extLst>
          </p:cNvPr>
          <p:cNvSpPr>
            <a:spLocks noGrp="1"/>
          </p:cNvSpPr>
          <p:nvPr>
            <p:ph type="body" sz="half" idx="2"/>
          </p:nvPr>
        </p:nvSpPr>
        <p:spPr/>
        <p:txBody>
          <a:bodyPr>
            <a:normAutofit/>
          </a:bodyPr>
          <a:lstStyle/>
          <a:p>
            <a:r>
              <a:rPr lang="en-US" sz="4800" dirty="0"/>
              <a:t>Q 6</a:t>
            </a:r>
          </a:p>
        </p:txBody>
      </p:sp>
    </p:spTree>
    <p:extLst>
      <p:ext uri="{BB962C8B-B14F-4D97-AF65-F5344CB8AC3E}">
        <p14:creationId xmlns:p14="http://schemas.microsoft.com/office/powerpoint/2010/main" val="2426787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66596C1-8525-428D-BF2C-353477F2A94E}"/>
              </a:ext>
            </a:extLst>
          </p:cNvPr>
          <p:cNvSpPr>
            <a:spLocks noGrp="1"/>
          </p:cNvSpPr>
          <p:nvPr>
            <p:ph type="title"/>
          </p:nvPr>
        </p:nvSpPr>
        <p:spPr/>
        <p:txBody>
          <a:bodyPr>
            <a:normAutofit/>
          </a:bodyPr>
          <a:lstStyle/>
          <a:p>
            <a:r>
              <a:rPr lang="en-US" dirty="0"/>
              <a:t>Q 8. Negative P. breathing</a:t>
            </a:r>
          </a:p>
        </p:txBody>
      </p:sp>
      <p:pic>
        <p:nvPicPr>
          <p:cNvPr id="11" name="Picture 6">
            <a:extLst>
              <a:ext uri="{FF2B5EF4-FFF2-40B4-BE49-F238E27FC236}">
                <a16:creationId xmlns:a16="http://schemas.microsoft.com/office/drawing/2014/main" id="{4455B388-748B-47B9-BBF7-4453CA4A637F}"/>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4635795" y="170122"/>
            <a:ext cx="7556205" cy="645396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11">
            <a:extLst>
              <a:ext uri="{FF2B5EF4-FFF2-40B4-BE49-F238E27FC236}">
                <a16:creationId xmlns:a16="http://schemas.microsoft.com/office/drawing/2014/main" id="{F588D23E-D268-488B-A0BD-2279430875D6}"/>
              </a:ext>
            </a:extLst>
          </p:cNvPr>
          <p:cNvSpPr>
            <a:spLocks noGrp="1"/>
          </p:cNvSpPr>
          <p:nvPr>
            <p:ph type="body" sz="half" idx="2"/>
          </p:nvPr>
        </p:nvSpPr>
        <p:spPr/>
        <p:txBody>
          <a:bodyPr/>
          <a:lstStyle/>
          <a:p>
            <a:r>
              <a:rPr lang="en-US" dirty="0"/>
              <a:t>Lungs regulated by volume and pressure</a:t>
            </a:r>
          </a:p>
          <a:p>
            <a:endParaRPr lang="en-US" dirty="0"/>
          </a:p>
          <a:p>
            <a:r>
              <a:rPr lang="en-US" dirty="0"/>
              <a:t>Stickiness to ribs (pericardium)</a:t>
            </a:r>
          </a:p>
          <a:p>
            <a:endParaRPr lang="en-US" dirty="0"/>
          </a:p>
          <a:p>
            <a:r>
              <a:rPr lang="en-US" dirty="0"/>
              <a:t>Intercostals and diaphragm</a:t>
            </a:r>
          </a:p>
        </p:txBody>
      </p:sp>
    </p:spTree>
    <p:extLst>
      <p:ext uri="{BB962C8B-B14F-4D97-AF65-F5344CB8AC3E}">
        <p14:creationId xmlns:p14="http://schemas.microsoft.com/office/powerpoint/2010/main" val="1305745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A52B0-B065-A7D5-7C12-63AC9C4CA490}"/>
              </a:ext>
            </a:extLst>
          </p:cNvPr>
          <p:cNvSpPr>
            <a:spLocks noGrp="1"/>
          </p:cNvSpPr>
          <p:nvPr>
            <p:ph type="title"/>
          </p:nvPr>
        </p:nvSpPr>
        <p:spPr/>
        <p:txBody>
          <a:bodyPr/>
          <a:lstStyle/>
          <a:p>
            <a:r>
              <a:rPr lang="en-US" dirty="0"/>
              <a:t>Q 9. Nasal breathing no “mouth breathers allowed!” (this is sleep apnea)</a:t>
            </a:r>
          </a:p>
        </p:txBody>
      </p:sp>
      <p:sp>
        <p:nvSpPr>
          <p:cNvPr id="3" name="Content Placeholder 2">
            <a:extLst>
              <a:ext uri="{FF2B5EF4-FFF2-40B4-BE49-F238E27FC236}">
                <a16:creationId xmlns:a16="http://schemas.microsoft.com/office/drawing/2014/main" id="{908687B4-BABF-8CF7-7753-E704211F1ABA}"/>
              </a:ext>
            </a:extLst>
          </p:cNvPr>
          <p:cNvSpPr>
            <a:spLocks noGrp="1"/>
          </p:cNvSpPr>
          <p:nvPr>
            <p:ph sz="quarter" idx="13"/>
          </p:nvPr>
        </p:nvSpPr>
        <p:spPr/>
        <p:txBody>
          <a:bodyPr>
            <a:normAutofit fontScale="92500" lnSpcReduction="10000"/>
          </a:bodyPr>
          <a:lstStyle/>
          <a:p>
            <a:r>
              <a:rPr lang="en-US" b="0" i="0" dirty="0">
                <a:solidFill>
                  <a:srgbClr val="424242"/>
                </a:solidFill>
                <a:effectLst/>
                <a:latin typeface="source sans pro" panose="020B0503030403020204" pitchFamily="34" charset="0"/>
              </a:rPr>
              <a:t>Research spanning 70 years focusing on heart concluded that “the greatest indicator of life span wasn’t genetics, diet, or the amount of daily exercise”, but lung capacity. “The smaller and less efficient lungs became”, regardless of the reason, “the quicker subjects got sick and died.”</a:t>
            </a:r>
          </a:p>
          <a:p>
            <a:pPr algn="ctr"/>
            <a:r>
              <a:rPr lang="en-US" b="1" dirty="0">
                <a:solidFill>
                  <a:srgbClr val="424242"/>
                </a:solidFill>
                <a:latin typeface="source sans pro" panose="020B0503030403020204" pitchFamily="34" charset="0"/>
              </a:rPr>
              <a:t>Chewing (gnawing), humming, extending the diaphragm and nasal breathing</a:t>
            </a:r>
          </a:p>
          <a:p>
            <a:pPr algn="ctr"/>
            <a:r>
              <a:rPr lang="en-US" dirty="0">
                <a:solidFill>
                  <a:srgbClr val="424242"/>
                </a:solidFill>
                <a:latin typeface="source sans pro" panose="020B0503030403020204" pitchFamily="34" charset="0"/>
              </a:rPr>
              <a:t>Nasal breathing filters air, slows the pace (regulates CO2). Mouth breathing collapses the soft tissue at back of throat.</a:t>
            </a:r>
          </a:p>
          <a:p>
            <a:pPr algn="ctr"/>
            <a:r>
              <a:rPr lang="en-US" dirty="0">
                <a:solidFill>
                  <a:srgbClr val="424242"/>
                </a:solidFill>
                <a:latin typeface="source sans pro" panose="020B0503030403020204" pitchFamily="34" charset="0"/>
              </a:rPr>
              <a:t>Your nose will perform as it is needed. When stuffed up, try breathing through nose. (See research study-sesame oil!)</a:t>
            </a:r>
            <a:endParaRPr lang="en-US" dirty="0"/>
          </a:p>
        </p:txBody>
      </p:sp>
    </p:spTree>
    <p:extLst>
      <p:ext uri="{BB962C8B-B14F-4D97-AF65-F5344CB8AC3E}">
        <p14:creationId xmlns:p14="http://schemas.microsoft.com/office/powerpoint/2010/main" val="3846323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34B45-8039-2D6F-3507-498353434F38}"/>
              </a:ext>
            </a:extLst>
          </p:cNvPr>
          <p:cNvSpPr>
            <a:spLocks noGrp="1"/>
          </p:cNvSpPr>
          <p:nvPr>
            <p:ph type="title"/>
          </p:nvPr>
        </p:nvSpPr>
        <p:spPr/>
        <p:txBody>
          <a:bodyPr/>
          <a:lstStyle/>
          <a:p>
            <a:r>
              <a:rPr lang="en-US" dirty="0"/>
              <a:t>Q 9. Take note:</a:t>
            </a:r>
          </a:p>
        </p:txBody>
      </p:sp>
      <p:sp>
        <p:nvSpPr>
          <p:cNvPr id="5" name="Content Placeholder 4">
            <a:extLst>
              <a:ext uri="{FF2B5EF4-FFF2-40B4-BE49-F238E27FC236}">
                <a16:creationId xmlns:a16="http://schemas.microsoft.com/office/drawing/2014/main" id="{05FE60F2-3E81-AABE-D8B4-DFAF24FC7D6D}"/>
              </a:ext>
            </a:extLst>
          </p:cNvPr>
          <p:cNvSpPr>
            <a:spLocks noGrp="1"/>
          </p:cNvSpPr>
          <p:nvPr>
            <p:ph sz="quarter" idx="13"/>
          </p:nvPr>
        </p:nvSpPr>
        <p:spPr/>
        <p:txBody>
          <a:bodyPr/>
          <a:lstStyle/>
          <a:p>
            <a:r>
              <a:rPr lang="en-US" dirty="0"/>
              <a:t>Homeostasis: our body determines our breathing rate by amt. of CO2</a:t>
            </a:r>
          </a:p>
          <a:p>
            <a:r>
              <a:rPr lang="en-US" dirty="0"/>
              <a:t>When we breathe too much, We expel too much CO2 and our blood becomes acidic. Our body seeks 7.4 pH, for optimal performance</a:t>
            </a:r>
          </a:p>
          <a:p>
            <a:r>
              <a:rPr lang="en-US" dirty="0"/>
              <a:t>Stress leaves us with shallow breaths while most of the PSNS </a:t>
            </a:r>
            <a:r>
              <a:rPr lang="en-US" dirty="0" err="1"/>
              <a:t>nwerves</a:t>
            </a:r>
            <a:r>
              <a:rPr lang="en-US" dirty="0"/>
              <a:t> are located in the lower lobes of lungs (</a:t>
            </a:r>
            <a:r>
              <a:rPr lang="en-US" dirty="0" err="1"/>
              <a:t>vagus</a:t>
            </a:r>
            <a:r>
              <a:rPr lang="en-US" dirty="0"/>
              <a:t> baby!)</a:t>
            </a:r>
          </a:p>
          <a:p>
            <a:r>
              <a:rPr lang="en-US" dirty="0"/>
              <a:t>By pausing in between breaths (fully breathing out before breathing in) we decrease SNS and increase PSNS</a:t>
            </a:r>
          </a:p>
          <a:p>
            <a:endParaRPr lang="en-US" dirty="0"/>
          </a:p>
        </p:txBody>
      </p:sp>
    </p:spTree>
    <p:extLst>
      <p:ext uri="{BB962C8B-B14F-4D97-AF65-F5344CB8AC3E}">
        <p14:creationId xmlns:p14="http://schemas.microsoft.com/office/powerpoint/2010/main" val="2946163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3ACE0-CDD0-1951-F06A-E08B16ED2C9B}"/>
              </a:ext>
            </a:extLst>
          </p:cNvPr>
          <p:cNvSpPr>
            <a:spLocks noGrp="1"/>
          </p:cNvSpPr>
          <p:nvPr>
            <p:ph type="title"/>
          </p:nvPr>
        </p:nvSpPr>
        <p:spPr/>
        <p:txBody>
          <a:bodyPr/>
          <a:lstStyle/>
          <a:p>
            <a:r>
              <a:rPr lang="en-US" sz="4400" dirty="0"/>
              <a:t>TRY IT! </a:t>
            </a:r>
            <a:r>
              <a:rPr lang="en-US" dirty="0"/>
              <a:t>Q 9. The best breath</a:t>
            </a:r>
          </a:p>
        </p:txBody>
      </p:sp>
      <p:sp>
        <p:nvSpPr>
          <p:cNvPr id="3" name="Content Placeholder 2">
            <a:extLst>
              <a:ext uri="{FF2B5EF4-FFF2-40B4-BE49-F238E27FC236}">
                <a16:creationId xmlns:a16="http://schemas.microsoft.com/office/drawing/2014/main" id="{55314518-F86A-4928-EA8A-1A8A5074C59B}"/>
              </a:ext>
            </a:extLst>
          </p:cNvPr>
          <p:cNvSpPr>
            <a:spLocks noGrp="1"/>
          </p:cNvSpPr>
          <p:nvPr>
            <p:ph sz="quarter" idx="13"/>
          </p:nvPr>
        </p:nvSpPr>
        <p:spPr/>
        <p:txBody>
          <a:bodyPr>
            <a:normAutofit/>
          </a:bodyPr>
          <a:lstStyle/>
          <a:p>
            <a:pPr marL="0" indent="0">
              <a:buNone/>
            </a:pPr>
            <a:r>
              <a:rPr lang="en-US" sz="2800" dirty="0"/>
              <a:t>Using your nose</a:t>
            </a:r>
          </a:p>
          <a:p>
            <a:pPr marL="0" indent="0">
              <a:buNone/>
            </a:pPr>
            <a:r>
              <a:rPr lang="en-US" sz="2800" dirty="0"/>
              <a:t>Inflating your diaphragm all the way around your body, Not elevating shoulders</a:t>
            </a:r>
          </a:p>
          <a:p>
            <a:pPr marL="0" indent="0">
              <a:buNone/>
            </a:pPr>
            <a:r>
              <a:rPr lang="en-US" sz="2800" dirty="0"/>
              <a:t>5.5 seconds in, 5.5 seconds out (nose in and pursed lips out) gives 5.5 breaths/min</a:t>
            </a:r>
          </a:p>
        </p:txBody>
      </p:sp>
    </p:spTree>
    <p:extLst>
      <p:ext uri="{BB962C8B-B14F-4D97-AF65-F5344CB8AC3E}">
        <p14:creationId xmlns:p14="http://schemas.microsoft.com/office/powerpoint/2010/main" val="3746522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D8EB3F6-BC46-420D-9E71-4CDDBE76018A}"/>
              </a:ext>
            </a:extLst>
          </p:cNvPr>
          <p:cNvSpPr>
            <a:spLocks noGrp="1"/>
          </p:cNvSpPr>
          <p:nvPr>
            <p:ph type="title"/>
          </p:nvPr>
        </p:nvSpPr>
        <p:spPr>
          <a:xfrm>
            <a:off x="913775" y="609600"/>
            <a:ext cx="3935688" cy="1280845"/>
          </a:xfrm>
        </p:spPr>
        <p:txBody>
          <a:bodyPr/>
          <a:lstStyle/>
          <a:p>
            <a:r>
              <a:rPr lang="en-US" dirty="0"/>
              <a:t>Q. 10 Activity 1 </a:t>
            </a:r>
            <a:br>
              <a:rPr lang="en-US" dirty="0"/>
            </a:br>
            <a:r>
              <a:rPr lang="en-US" dirty="0"/>
              <a:t>(Rev Q. 1-5)</a:t>
            </a:r>
          </a:p>
        </p:txBody>
      </p:sp>
      <p:sp>
        <p:nvSpPr>
          <p:cNvPr id="10" name="Text Placeholder 9">
            <a:extLst>
              <a:ext uri="{FF2B5EF4-FFF2-40B4-BE49-F238E27FC236}">
                <a16:creationId xmlns:a16="http://schemas.microsoft.com/office/drawing/2014/main" id="{4E4D0225-D713-4507-BDF2-50475625B2F3}"/>
              </a:ext>
            </a:extLst>
          </p:cNvPr>
          <p:cNvSpPr>
            <a:spLocks noGrp="1"/>
          </p:cNvSpPr>
          <p:nvPr>
            <p:ph type="body" sz="half" idx="2"/>
          </p:nvPr>
        </p:nvSpPr>
        <p:spPr>
          <a:xfrm>
            <a:off x="913774" y="1982913"/>
            <a:ext cx="3935689" cy="4078840"/>
          </a:xfrm>
        </p:spPr>
        <p:txBody>
          <a:bodyPr>
            <a:normAutofit lnSpcReduction="10000"/>
          </a:bodyPr>
          <a:lstStyle/>
          <a:p>
            <a:r>
              <a:rPr lang="en-US" sz="1600" b="0" i="0" u="none" strike="noStrike" dirty="0">
                <a:solidFill>
                  <a:srgbClr val="000000"/>
                </a:solidFill>
                <a:effectLst/>
                <a:latin typeface="Calibri" panose="020F0502020204030204" pitchFamily="34" charset="0"/>
              </a:rPr>
              <a:t>Ventilation = Phase Inhalation + Phase Expiration </a:t>
            </a:r>
          </a:p>
          <a:p>
            <a:r>
              <a:rPr lang="en-US" sz="1600" b="0" i="0" u="none" strike="noStrike" dirty="0">
                <a:solidFill>
                  <a:srgbClr val="000000"/>
                </a:solidFill>
                <a:effectLst/>
                <a:latin typeface="Calibri" panose="020F0502020204030204" pitchFamily="34" charset="0"/>
              </a:rPr>
              <a:t>and uses the diaphragm and intercostal muscles. </a:t>
            </a:r>
          </a:p>
          <a:p>
            <a:r>
              <a:rPr lang="en-US" sz="1600" b="0" i="0" u="none" strike="noStrike" dirty="0">
                <a:solidFill>
                  <a:srgbClr val="000000"/>
                </a:solidFill>
                <a:effectLst/>
                <a:latin typeface="Calibri" panose="020F0502020204030204" pitchFamily="34" charset="0"/>
              </a:rPr>
              <a:t>This process relies on pressure in the atmosphere (760 mmHg) and also in your lungs. </a:t>
            </a:r>
          </a:p>
          <a:p>
            <a:r>
              <a:rPr lang="en-US" sz="1600" b="0" i="0" u="none" strike="noStrike" dirty="0">
                <a:solidFill>
                  <a:srgbClr val="000000"/>
                </a:solidFill>
                <a:effectLst/>
                <a:latin typeface="Calibri" panose="020F0502020204030204" pitchFamily="34" charset="0"/>
              </a:rPr>
              <a:t>Atmospheric air is largely made up of N2 (~78%), O2 (~21%), H2O (~.4%), and CO2 (~.04%). </a:t>
            </a:r>
          </a:p>
          <a:p>
            <a:r>
              <a:rPr lang="en-US" sz="1600" b="0" i="0" u="none" strike="noStrike" dirty="0">
                <a:solidFill>
                  <a:srgbClr val="000000"/>
                </a:solidFill>
                <a:effectLst/>
                <a:latin typeface="Calibri" panose="020F0502020204030204" pitchFamily="34" charset="0"/>
              </a:rPr>
              <a:t>Therefore O2 (as it is a part of the overall) has “partial pressure” of .21 X 760 mmHg=160 mmHg.</a:t>
            </a:r>
            <a:endParaRPr lang="en-US" dirty="0"/>
          </a:p>
        </p:txBody>
      </p:sp>
      <p:pic>
        <p:nvPicPr>
          <p:cNvPr id="4102" name="Picture 6">
            <a:extLst>
              <a:ext uri="{FF2B5EF4-FFF2-40B4-BE49-F238E27FC236}">
                <a16:creationId xmlns:a16="http://schemas.microsoft.com/office/drawing/2014/main" id="{E6BB4588-0F11-4FFA-8CF4-6740C917328A}"/>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4967416" y="432485"/>
            <a:ext cx="7018637" cy="5239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954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084CF-8050-4433-94AB-2D56398BCB06}"/>
              </a:ext>
            </a:extLst>
          </p:cNvPr>
          <p:cNvSpPr>
            <a:spLocks noGrp="1"/>
          </p:cNvSpPr>
          <p:nvPr>
            <p:ph type="title"/>
          </p:nvPr>
        </p:nvSpPr>
        <p:spPr/>
        <p:txBody>
          <a:bodyPr/>
          <a:lstStyle/>
          <a:p>
            <a:r>
              <a:rPr lang="en-US" dirty="0"/>
              <a:t>Terms and image: TRY IT</a:t>
            </a:r>
          </a:p>
        </p:txBody>
      </p:sp>
      <p:sp>
        <p:nvSpPr>
          <p:cNvPr id="4" name="Content Placeholder 3">
            <a:extLst>
              <a:ext uri="{FF2B5EF4-FFF2-40B4-BE49-F238E27FC236}">
                <a16:creationId xmlns:a16="http://schemas.microsoft.com/office/drawing/2014/main" id="{4D9B3921-F5F7-4877-B103-7CA0842B7628}"/>
              </a:ext>
            </a:extLst>
          </p:cNvPr>
          <p:cNvSpPr>
            <a:spLocks noGrp="1"/>
          </p:cNvSpPr>
          <p:nvPr>
            <p:ph type="body" idx="1"/>
          </p:nvPr>
        </p:nvSpPr>
        <p:spPr>
          <a:xfrm>
            <a:off x="340242" y="1584252"/>
            <a:ext cx="2371060" cy="1359104"/>
          </a:xfrm>
        </p:spPr>
        <p:txBody>
          <a:bodyPr>
            <a:normAutofit/>
          </a:bodyPr>
          <a:lstStyle/>
          <a:p>
            <a:pPr marL="0" marR="0" lvl="0" indent="0" algn="ctr" defTabSz="914400" rtl="0" eaLnBrk="1" fontAlgn="auto" latinLnBrk="0" hangingPunct="1">
              <a:lnSpc>
                <a:spcPct val="85000"/>
              </a:lnSpc>
              <a:spcBef>
                <a:spcPts val="1000"/>
              </a:spcBef>
              <a:spcAft>
                <a:spcPts val="0"/>
              </a:spcAft>
              <a:buClr>
                <a:prstClr val="black"/>
              </a:buClr>
              <a:buSzTx/>
              <a:buFont typeface="Arial" panose="020B0604020202020204" pitchFamily="34" charset="0"/>
              <a:buNone/>
              <a:tabLst/>
              <a:defRPr/>
            </a:pPr>
            <a:endParaRPr kumimoji="0" lang="en-US" sz="1600" b="0" i="0" u="none" strike="noStrike" kern="1200" cap="all" spc="0" normalizeH="0" baseline="0" noProof="0" dirty="0">
              <a:ln>
                <a:noFill/>
              </a:ln>
              <a:solidFill>
                <a:prstClr val="black"/>
              </a:solidFill>
              <a:effectLst/>
              <a:uLnTx/>
              <a:uFillTx/>
              <a:latin typeface="Tw Cen MT" panose="020B0602020104020603"/>
              <a:ea typeface="+mn-ea"/>
              <a:cs typeface="+mn-cs"/>
            </a:endParaRPr>
          </a:p>
          <a:p>
            <a:pPr marL="0" marR="0" lvl="0" indent="0" algn="ctr" defTabSz="914400" rtl="0" eaLnBrk="1" fontAlgn="auto" latinLnBrk="0" hangingPunct="1">
              <a:lnSpc>
                <a:spcPct val="85000"/>
              </a:lnSpc>
              <a:spcBef>
                <a:spcPts val="1000"/>
              </a:spcBef>
              <a:spcAft>
                <a:spcPts val="0"/>
              </a:spcAft>
              <a:buClr>
                <a:prstClr val="black"/>
              </a:buClr>
              <a:buSzTx/>
              <a:buFont typeface="Arial" panose="020B0604020202020204" pitchFamily="34" charset="0"/>
              <a:buNone/>
              <a:tabLst/>
              <a:defRPr/>
            </a:pPr>
            <a:r>
              <a:rPr kumimoji="0" lang="en-US" sz="3600" b="1" i="0" u="none" strike="noStrike" kern="1200" cap="all" spc="0" normalizeH="0" baseline="0" noProof="0" dirty="0">
                <a:ln>
                  <a:noFill/>
                </a:ln>
                <a:solidFill>
                  <a:prstClr val="black"/>
                </a:solidFill>
                <a:effectLst/>
                <a:uLnTx/>
                <a:uFillTx/>
                <a:latin typeface="Tw Cen MT" panose="020B0602020104020603"/>
                <a:ea typeface="+mn-ea"/>
                <a:cs typeface="+mn-cs"/>
              </a:rPr>
              <a:t>Q. 10. </a:t>
            </a:r>
            <a:r>
              <a:rPr kumimoji="0" lang="en-US" sz="1600" b="1" i="0" u="none" strike="noStrike" kern="1200" cap="all" spc="0" normalizeH="0" baseline="0" noProof="0" dirty="0">
                <a:ln>
                  <a:noFill/>
                </a:ln>
                <a:solidFill>
                  <a:prstClr val="black"/>
                </a:solidFill>
                <a:effectLst/>
                <a:uLnTx/>
                <a:uFillTx/>
                <a:latin typeface="Tw Cen MT" panose="020B0602020104020603"/>
                <a:ea typeface="+mn-ea"/>
                <a:cs typeface="+mn-cs"/>
              </a:rPr>
              <a:t>Respiratory Volume (RV)</a:t>
            </a:r>
          </a:p>
          <a:p>
            <a:endParaRPr lang="en-US" dirty="0"/>
          </a:p>
        </p:txBody>
      </p:sp>
      <p:sp>
        <p:nvSpPr>
          <p:cNvPr id="7" name="Text Placeholder 6">
            <a:extLst>
              <a:ext uri="{FF2B5EF4-FFF2-40B4-BE49-F238E27FC236}">
                <a16:creationId xmlns:a16="http://schemas.microsoft.com/office/drawing/2014/main" id="{C45DC9FC-C61F-495B-B8D7-3140CA6431E3}"/>
              </a:ext>
            </a:extLst>
          </p:cNvPr>
          <p:cNvSpPr>
            <a:spLocks noGrp="1"/>
          </p:cNvSpPr>
          <p:nvPr>
            <p:ph type="body" sz="half" idx="15"/>
          </p:nvPr>
        </p:nvSpPr>
        <p:spPr>
          <a:xfrm>
            <a:off x="1" y="2517169"/>
            <a:ext cx="2972148" cy="3731231"/>
          </a:xfrm>
        </p:spPr>
        <p:txBody>
          <a:bodyPr>
            <a:normAutofit lnSpcReduction="10000"/>
          </a:bodyPr>
          <a:lstStyle/>
          <a:p>
            <a:pPr marL="457200" marR="0" lvl="1" indent="0" algn="l" defTabSz="914400" rtl="0" eaLnBrk="1" fontAlgn="auto" latinLnBrk="0" hangingPunct="1">
              <a:lnSpc>
                <a:spcPct val="120000"/>
              </a:lnSpc>
              <a:spcBef>
                <a:spcPts val="500"/>
              </a:spcBef>
              <a:spcAft>
                <a:spcPts val="0"/>
              </a:spcAft>
              <a:buClr>
                <a:prstClr val="black"/>
              </a:buClr>
              <a:buSzTx/>
              <a:buFont typeface="Arial" panose="020B0604020202020204" pitchFamily="34" charset="0"/>
              <a:buNone/>
              <a:tabLst/>
              <a:defRPr/>
            </a:pPr>
            <a:r>
              <a:rPr kumimoji="0" lang="en-US" sz="1400" b="1" i="0" u="none" strike="noStrike" kern="1200" cap="all" spc="0" normalizeH="0" baseline="0" noProof="0" dirty="0">
                <a:ln>
                  <a:noFill/>
                </a:ln>
                <a:solidFill>
                  <a:prstClr val="black"/>
                </a:solidFill>
                <a:effectLst/>
                <a:uLnTx/>
                <a:uFillTx/>
                <a:latin typeface="Tw Cen MT" panose="020B0602020104020603"/>
                <a:ea typeface="+mn-ea"/>
                <a:cs typeface="+mn-cs"/>
              </a:rPr>
              <a:t>Tidal Volume (TV)</a:t>
            </a:r>
          </a:p>
          <a:p>
            <a:pPr marL="914400" marR="0" lvl="2" indent="0" algn="l" defTabSz="914400" rtl="0" eaLnBrk="1" fontAlgn="auto" latinLnBrk="0" hangingPunct="1">
              <a:lnSpc>
                <a:spcPct val="120000"/>
              </a:lnSpc>
              <a:spcBef>
                <a:spcPts val="500"/>
              </a:spcBef>
              <a:spcAft>
                <a:spcPts val="0"/>
              </a:spcAft>
              <a:buClr>
                <a:prstClr val="black"/>
              </a:buClr>
              <a:buSzTx/>
              <a:buFont typeface="Arial" panose="020B0604020202020204" pitchFamily="34" charset="0"/>
              <a:buNone/>
              <a:tabLst/>
              <a:defRPr/>
            </a:pPr>
            <a:r>
              <a:rPr kumimoji="0" lang="en-US" sz="1400" b="1" i="0" u="none" strike="noStrike" kern="1200" cap="all" spc="0" normalizeH="0" baseline="0" noProof="0" dirty="0">
                <a:ln>
                  <a:noFill/>
                </a:ln>
                <a:solidFill>
                  <a:prstClr val="black"/>
                </a:solidFill>
                <a:effectLst/>
                <a:uLnTx/>
                <a:uFillTx/>
                <a:latin typeface="Tw Cen MT" panose="020B0602020104020603"/>
                <a:ea typeface="+mn-ea"/>
                <a:cs typeface="+mn-cs"/>
              </a:rPr>
              <a:t>Like a soft tide</a:t>
            </a:r>
          </a:p>
          <a:p>
            <a:pPr marL="457200" marR="0" lvl="1" indent="0" algn="l" defTabSz="914400" rtl="0" eaLnBrk="1" fontAlgn="auto" latinLnBrk="0" hangingPunct="1">
              <a:lnSpc>
                <a:spcPct val="120000"/>
              </a:lnSpc>
              <a:spcBef>
                <a:spcPts val="500"/>
              </a:spcBef>
              <a:spcAft>
                <a:spcPts val="0"/>
              </a:spcAft>
              <a:buClr>
                <a:prstClr val="black"/>
              </a:buClr>
              <a:buSzTx/>
              <a:buFont typeface="Arial" panose="020B0604020202020204" pitchFamily="34" charset="0"/>
              <a:buNone/>
              <a:tabLst/>
              <a:defRPr/>
            </a:pPr>
            <a:r>
              <a:rPr kumimoji="0" lang="en-US" sz="1400" b="1" i="0" u="none" strike="noStrike" kern="1200" cap="all" spc="0" normalizeH="0" baseline="0" noProof="0" dirty="0">
                <a:ln>
                  <a:noFill/>
                </a:ln>
                <a:solidFill>
                  <a:prstClr val="black"/>
                </a:solidFill>
                <a:effectLst/>
                <a:uLnTx/>
                <a:uFillTx/>
                <a:latin typeface="Tw Cen MT" panose="020B0602020104020603"/>
                <a:ea typeface="+mn-ea"/>
                <a:cs typeface="+mn-cs"/>
              </a:rPr>
              <a:t>Inspiratory Reserve Volume (IRV)</a:t>
            </a:r>
          </a:p>
          <a:p>
            <a:pPr marL="457200" marR="0" lvl="1" indent="0" algn="l" defTabSz="914400" rtl="0" eaLnBrk="1" fontAlgn="auto" latinLnBrk="0" hangingPunct="1">
              <a:lnSpc>
                <a:spcPct val="120000"/>
              </a:lnSpc>
              <a:spcBef>
                <a:spcPts val="500"/>
              </a:spcBef>
              <a:spcAft>
                <a:spcPts val="0"/>
              </a:spcAft>
              <a:buClr>
                <a:prstClr val="black"/>
              </a:buClr>
              <a:buSzTx/>
              <a:buFont typeface="Arial" panose="020B0604020202020204" pitchFamily="34" charset="0"/>
              <a:buNone/>
              <a:tabLst/>
              <a:defRPr/>
            </a:pPr>
            <a:r>
              <a:rPr kumimoji="0" lang="en-US" sz="1400" b="1" i="0" u="none" strike="noStrike" kern="1200" cap="all" spc="0" normalizeH="0" baseline="0" noProof="0" dirty="0">
                <a:ln>
                  <a:noFill/>
                </a:ln>
                <a:solidFill>
                  <a:prstClr val="black"/>
                </a:solidFill>
                <a:effectLst/>
                <a:uLnTx/>
                <a:uFillTx/>
                <a:latin typeface="Tw Cen MT" panose="020B0602020104020603"/>
                <a:ea typeface="+mn-ea"/>
                <a:cs typeface="+mn-cs"/>
              </a:rPr>
              <a:t>Expiratory Reserve Volume (ERV)</a:t>
            </a:r>
          </a:p>
          <a:p>
            <a:pPr marL="914400" marR="0" lvl="2" indent="0" algn="l" defTabSz="914400" rtl="0" eaLnBrk="1" fontAlgn="auto" latinLnBrk="0" hangingPunct="1">
              <a:lnSpc>
                <a:spcPct val="120000"/>
              </a:lnSpc>
              <a:spcBef>
                <a:spcPts val="500"/>
              </a:spcBef>
              <a:spcAft>
                <a:spcPts val="0"/>
              </a:spcAft>
              <a:buClr>
                <a:prstClr val="black"/>
              </a:buClr>
              <a:buSzTx/>
              <a:buFont typeface="Arial" panose="020B0604020202020204" pitchFamily="34" charset="0"/>
              <a:buNone/>
              <a:tabLst/>
              <a:defRPr/>
            </a:pPr>
            <a:r>
              <a:rPr kumimoji="0" lang="en-US" sz="1400" b="1" i="0" u="none" strike="noStrike" kern="1200" cap="all" spc="0" normalizeH="0" baseline="0" noProof="0" dirty="0">
                <a:ln>
                  <a:noFill/>
                </a:ln>
                <a:solidFill>
                  <a:prstClr val="black"/>
                </a:solidFill>
                <a:effectLst/>
                <a:uLnTx/>
                <a:uFillTx/>
                <a:latin typeface="Tw Cen MT" panose="020B0602020104020603"/>
                <a:ea typeface="+mn-ea"/>
                <a:cs typeface="+mn-cs"/>
              </a:rPr>
              <a:t>Both are beyond tidal volume as in exercise</a:t>
            </a:r>
          </a:p>
          <a:p>
            <a:pPr marL="457200" marR="0" lvl="1" indent="0" algn="l" defTabSz="914400" rtl="0" eaLnBrk="1" fontAlgn="auto" latinLnBrk="0" hangingPunct="1">
              <a:lnSpc>
                <a:spcPct val="120000"/>
              </a:lnSpc>
              <a:spcBef>
                <a:spcPts val="500"/>
              </a:spcBef>
              <a:spcAft>
                <a:spcPts val="0"/>
              </a:spcAft>
              <a:buClr>
                <a:prstClr val="black"/>
              </a:buClr>
              <a:buSzTx/>
              <a:buFont typeface="Arial" panose="020B0604020202020204" pitchFamily="34" charset="0"/>
              <a:buNone/>
              <a:tabLst/>
              <a:defRPr/>
            </a:pPr>
            <a:r>
              <a:rPr kumimoji="0" lang="en-US" sz="1400" b="1" i="0" u="none" strike="noStrike" kern="1200" cap="all" spc="0" normalizeH="0" baseline="0" noProof="0" dirty="0">
                <a:ln>
                  <a:noFill/>
                </a:ln>
                <a:solidFill>
                  <a:prstClr val="black"/>
                </a:solidFill>
                <a:effectLst/>
                <a:uLnTx/>
                <a:uFillTx/>
                <a:latin typeface="Tw Cen MT" panose="020B0602020104020603"/>
                <a:ea typeface="+mn-ea"/>
                <a:cs typeface="+mn-cs"/>
              </a:rPr>
              <a:t>Residual Volume (so lung doesn’t collapse!=RV)</a:t>
            </a:r>
          </a:p>
          <a:p>
            <a:pPr marL="914400" marR="0" lvl="2" indent="0" algn="l" defTabSz="914400" rtl="0" eaLnBrk="1" fontAlgn="auto" latinLnBrk="0" hangingPunct="1">
              <a:lnSpc>
                <a:spcPct val="120000"/>
              </a:lnSpc>
              <a:spcBef>
                <a:spcPts val="500"/>
              </a:spcBef>
              <a:spcAft>
                <a:spcPts val="0"/>
              </a:spcAft>
              <a:buClr>
                <a:prstClr val="black"/>
              </a:buClr>
              <a:buSzTx/>
              <a:buFont typeface="Arial" panose="020B0604020202020204" pitchFamily="34" charset="0"/>
              <a:buNone/>
              <a:tabLst/>
              <a:defRPr/>
            </a:pPr>
            <a:endParaRPr kumimoji="0" lang="en-US" sz="1400" b="1" i="0" u="none" strike="noStrike" kern="1200" cap="all" spc="0" normalizeH="0" baseline="0" noProof="0" dirty="0">
              <a:ln>
                <a:noFill/>
              </a:ln>
              <a:solidFill>
                <a:prstClr val="black"/>
              </a:solidFill>
              <a:effectLst/>
              <a:uLnTx/>
              <a:uFillTx/>
              <a:latin typeface="Tw Cen MT" panose="020B0602020104020603"/>
              <a:ea typeface="+mn-ea"/>
              <a:cs typeface="+mn-cs"/>
            </a:endParaRPr>
          </a:p>
          <a:p>
            <a:pPr marL="914400" marR="0" lvl="2" indent="0" algn="l" defTabSz="914400" rtl="0" eaLnBrk="1" fontAlgn="auto" latinLnBrk="0" hangingPunct="1">
              <a:lnSpc>
                <a:spcPct val="120000"/>
              </a:lnSpc>
              <a:spcBef>
                <a:spcPts val="500"/>
              </a:spcBef>
              <a:spcAft>
                <a:spcPts val="0"/>
              </a:spcAft>
              <a:buClr>
                <a:prstClr val="black"/>
              </a:buClr>
              <a:buSzTx/>
              <a:buFont typeface="Arial" panose="020B0604020202020204" pitchFamily="34" charset="0"/>
              <a:buNone/>
              <a:tabLst/>
              <a:defRPr/>
            </a:pPr>
            <a:r>
              <a:rPr kumimoji="0" lang="en-US" sz="1400" b="1" i="0" u="none" strike="noStrike" kern="1200" cap="all" spc="0" normalizeH="0" baseline="0" noProof="0" dirty="0">
                <a:ln>
                  <a:noFill/>
                </a:ln>
                <a:solidFill>
                  <a:prstClr val="black"/>
                </a:solidFill>
                <a:effectLst/>
                <a:uLnTx/>
                <a:uFillTx/>
                <a:latin typeface="Tw Cen MT" panose="020B0602020104020603"/>
                <a:ea typeface="+mn-ea"/>
                <a:cs typeface="+mn-cs"/>
              </a:rPr>
              <a:t>TLC=RV+TV+IRV+ERV</a:t>
            </a:r>
          </a:p>
          <a:p>
            <a:endParaRPr lang="en-US" dirty="0"/>
          </a:p>
        </p:txBody>
      </p:sp>
      <p:sp>
        <p:nvSpPr>
          <p:cNvPr id="3" name="Text Placeholder 2">
            <a:extLst>
              <a:ext uri="{FF2B5EF4-FFF2-40B4-BE49-F238E27FC236}">
                <a16:creationId xmlns:a16="http://schemas.microsoft.com/office/drawing/2014/main" id="{07750337-9207-4828-8398-C4C2A2428BCB}"/>
              </a:ext>
            </a:extLst>
          </p:cNvPr>
          <p:cNvSpPr>
            <a:spLocks noGrp="1"/>
          </p:cNvSpPr>
          <p:nvPr>
            <p:ph type="body" sz="quarter" idx="3"/>
          </p:nvPr>
        </p:nvSpPr>
        <p:spPr/>
        <p:txBody>
          <a:bodyPr/>
          <a:lstStyle/>
          <a:p>
            <a:endParaRPr lang="en-US"/>
          </a:p>
        </p:txBody>
      </p:sp>
      <p:sp>
        <p:nvSpPr>
          <p:cNvPr id="8" name="Text Placeholder 7">
            <a:extLst>
              <a:ext uri="{FF2B5EF4-FFF2-40B4-BE49-F238E27FC236}">
                <a16:creationId xmlns:a16="http://schemas.microsoft.com/office/drawing/2014/main" id="{5641E627-F23D-4CC7-A47D-D92E3CB74504}"/>
              </a:ext>
            </a:extLst>
          </p:cNvPr>
          <p:cNvSpPr>
            <a:spLocks noGrp="1"/>
          </p:cNvSpPr>
          <p:nvPr>
            <p:ph type="body" sz="half" idx="16"/>
          </p:nvPr>
        </p:nvSpPr>
        <p:spPr/>
        <p:txBody>
          <a:bodyPr/>
          <a:lstStyle/>
          <a:p>
            <a:endParaRPr lang="en-US" dirty="0"/>
          </a:p>
        </p:txBody>
      </p:sp>
      <p:sp>
        <p:nvSpPr>
          <p:cNvPr id="9" name="Text Placeholder 8">
            <a:extLst>
              <a:ext uri="{FF2B5EF4-FFF2-40B4-BE49-F238E27FC236}">
                <a16:creationId xmlns:a16="http://schemas.microsoft.com/office/drawing/2014/main" id="{16ECDCA4-D8E6-42BE-A26D-47CABAEED416}"/>
              </a:ext>
            </a:extLst>
          </p:cNvPr>
          <p:cNvSpPr>
            <a:spLocks noGrp="1"/>
          </p:cNvSpPr>
          <p:nvPr>
            <p:ph type="body" sz="half" idx="17"/>
          </p:nvPr>
        </p:nvSpPr>
        <p:spPr>
          <a:xfrm>
            <a:off x="8984512" y="1746607"/>
            <a:ext cx="3285460" cy="4044593"/>
          </a:xfrm>
        </p:spPr>
        <p:txBody>
          <a:bodyPr/>
          <a:lstStyle/>
          <a:p>
            <a:pPr marL="0" marR="0" lvl="0" indent="0" algn="ctr" defTabSz="914400" rtl="0" eaLnBrk="1" fontAlgn="auto" latinLnBrk="0" hangingPunct="1">
              <a:lnSpc>
                <a:spcPct val="120000"/>
              </a:lnSpc>
              <a:spcBef>
                <a:spcPts val="1000"/>
              </a:spcBef>
              <a:spcAft>
                <a:spcPts val="0"/>
              </a:spcAft>
              <a:buClr>
                <a:prstClr val="black"/>
              </a:buClr>
              <a:buSzTx/>
              <a:buFont typeface="Arial" panose="020B0604020202020204" pitchFamily="34" charset="0"/>
              <a:buNone/>
              <a:tabLst/>
              <a:defRPr/>
            </a:pPr>
            <a:r>
              <a:rPr kumimoji="0" lang="en-US" sz="1600" b="0" i="0" u="none" strike="noStrike" kern="1200" cap="all" spc="0" normalizeH="0" baseline="0" noProof="0" dirty="0">
                <a:ln>
                  <a:noFill/>
                </a:ln>
                <a:solidFill>
                  <a:srgbClr val="000000"/>
                </a:solidFill>
                <a:effectLst/>
                <a:uLnTx/>
                <a:uFillTx/>
                <a:latin typeface="Calibri" panose="020F0502020204030204" pitchFamily="34" charset="0"/>
                <a:ea typeface="+mn-ea"/>
                <a:cs typeface="+mn-cs"/>
              </a:rPr>
              <a:t>Atmospheric air is largely made up of N2 (~78%), O2 (~21%), H2O (~.4%), and CO2 (~.04%). </a:t>
            </a:r>
          </a:p>
          <a:p>
            <a:pPr marL="0" marR="0" lvl="0" indent="0" algn="ctr" defTabSz="914400" rtl="0" eaLnBrk="1" fontAlgn="auto" latinLnBrk="0" hangingPunct="1">
              <a:lnSpc>
                <a:spcPct val="120000"/>
              </a:lnSpc>
              <a:spcBef>
                <a:spcPts val="1000"/>
              </a:spcBef>
              <a:spcAft>
                <a:spcPts val="0"/>
              </a:spcAft>
              <a:buClr>
                <a:prstClr val="black"/>
              </a:buClr>
              <a:buSzTx/>
              <a:buFont typeface="Arial" panose="020B0604020202020204" pitchFamily="34" charset="0"/>
              <a:buNone/>
              <a:tabLst/>
              <a:defRPr/>
            </a:pPr>
            <a:r>
              <a:rPr kumimoji="0" lang="en-US" sz="1600" b="0" i="0" u="none" strike="noStrike" kern="1200" cap="all" spc="0" normalizeH="0" baseline="0" noProof="0" dirty="0">
                <a:ln>
                  <a:noFill/>
                </a:ln>
                <a:solidFill>
                  <a:srgbClr val="000000"/>
                </a:solidFill>
                <a:effectLst/>
                <a:uLnTx/>
                <a:uFillTx/>
                <a:latin typeface="Calibri" panose="020F0502020204030204" pitchFamily="34" charset="0"/>
                <a:ea typeface="+mn-ea"/>
                <a:cs typeface="+mn-cs"/>
              </a:rPr>
              <a:t>Therefore O2 (as it is a part of the overall) has “partial pressure” of .21 X 760 mmHg=160 mmHg.</a:t>
            </a:r>
            <a:endParaRPr kumimoji="0" lang="en-US" sz="1600" b="0" i="0" u="none" strike="noStrike" kern="1200" cap="all" spc="0" normalizeH="0" baseline="0" noProof="0" dirty="0">
              <a:ln>
                <a:noFill/>
              </a:ln>
              <a:solidFill>
                <a:prstClr val="black"/>
              </a:solidFill>
              <a:effectLst/>
              <a:uLnTx/>
              <a:uFillTx/>
              <a:latin typeface="Tw Cen MT" panose="020B0602020104020603"/>
              <a:ea typeface="+mn-ea"/>
              <a:cs typeface="+mn-cs"/>
            </a:endParaRPr>
          </a:p>
          <a:p>
            <a:endParaRPr lang="en-US" dirty="0"/>
          </a:p>
        </p:txBody>
      </p:sp>
      <p:pic>
        <p:nvPicPr>
          <p:cNvPr id="6" name="Content Placeholder 5" descr="See the source image">
            <a:extLst>
              <a:ext uri="{FF2B5EF4-FFF2-40B4-BE49-F238E27FC236}">
                <a16:creationId xmlns:a16="http://schemas.microsoft.com/office/drawing/2014/main" id="{6C79C25A-5CD2-42C5-A297-2696630A6971}"/>
              </a:ext>
            </a:extLst>
          </p:cNvPr>
          <p:cNvPicPr>
            <a:picLocks noGrp="1"/>
          </p:cNvPicPr>
          <p:nvPr>
            <p:ph sz="half" idx="4294967295"/>
          </p:nvPr>
        </p:nvPicPr>
        <p:blipFill>
          <a:blip r:embed="rId2">
            <a:extLst>
              <a:ext uri="{28A0092B-C50C-407E-A947-70E740481C1C}">
                <a14:useLocalDpi xmlns:a14="http://schemas.microsoft.com/office/drawing/2010/main" val="0"/>
              </a:ext>
            </a:extLst>
          </a:blip>
          <a:stretch>
            <a:fillRect/>
          </a:stretch>
        </p:blipFill>
        <p:spPr bwMode="auto">
          <a:xfrm>
            <a:off x="3051543" y="1746607"/>
            <a:ext cx="5730950" cy="5111393"/>
          </a:xfrm>
          <a:prstGeom prst="rect">
            <a:avLst/>
          </a:prstGeom>
          <a:noFill/>
          <a:ln>
            <a:noFill/>
          </a:ln>
        </p:spPr>
      </p:pic>
    </p:spTree>
    <p:extLst>
      <p:ext uri="{BB962C8B-B14F-4D97-AF65-F5344CB8AC3E}">
        <p14:creationId xmlns:p14="http://schemas.microsoft.com/office/powerpoint/2010/main" val="180536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4116"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4117">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4120" name="Rectangle 4119">
            <a:extLst>
              <a:ext uri="{FF2B5EF4-FFF2-40B4-BE49-F238E27FC236}">
                <a16:creationId xmlns:a16="http://schemas.microsoft.com/office/drawing/2014/main" id="{4A391C69-E52F-4DC0-B51A-0DABC548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8C61DF9B-1B68-39C5-6AD0-383933B493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76" r="-1" b="5148"/>
          <a:stretch/>
        </p:blipFill>
        <p:spPr bwMode="auto">
          <a:xfrm>
            <a:off x="20" y="10"/>
            <a:ext cx="4834706" cy="6857990"/>
          </a:xfrm>
          <a:prstGeom prst="rect">
            <a:avLst/>
          </a:prstGeom>
          <a:noFill/>
          <a:extLst>
            <a:ext uri="{909E8E84-426E-40DD-AFC4-6F175D3DCCD1}">
              <a14:hiddenFill xmlns:a14="http://schemas.microsoft.com/office/drawing/2010/main">
                <a:solidFill>
                  <a:srgbClr val="FFFFFF"/>
                </a:solidFill>
              </a14:hiddenFill>
            </a:ext>
          </a:extLst>
        </p:spPr>
      </p:pic>
      <p:sp>
        <p:nvSpPr>
          <p:cNvPr id="4122" name="Rectangle 4121">
            <a:extLst>
              <a:ext uri="{FF2B5EF4-FFF2-40B4-BE49-F238E27FC236}">
                <a16:creationId xmlns:a16="http://schemas.microsoft.com/office/drawing/2014/main" id="{048390FD-448E-4FF2-AEE8-C46960568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4725"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24" name="Picture 4123">
            <a:extLst>
              <a:ext uri="{FF2B5EF4-FFF2-40B4-BE49-F238E27FC236}">
                <a16:creationId xmlns:a16="http://schemas.microsoft.com/office/drawing/2014/main" id="{0BD259F2-A289-4420-B3EB-BBC6A904F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B2BC441-A4D0-ECDD-48D1-0E627722396B}"/>
              </a:ext>
            </a:extLst>
          </p:cNvPr>
          <p:cNvSpPr>
            <a:spLocks noGrp="1"/>
          </p:cNvSpPr>
          <p:nvPr>
            <p:ph type="title"/>
          </p:nvPr>
        </p:nvSpPr>
        <p:spPr>
          <a:xfrm>
            <a:off x="5930899" y="1358901"/>
            <a:ext cx="5280026" cy="2730498"/>
          </a:xfrm>
        </p:spPr>
        <p:txBody>
          <a:bodyPr vert="horz" lIns="91440" tIns="45720" rIns="91440" bIns="45720" rtlCol="0" anchor="b">
            <a:normAutofit/>
          </a:bodyPr>
          <a:lstStyle/>
          <a:p>
            <a:r>
              <a:rPr lang="en-US" sz="4800" dirty="0"/>
              <a:t>Q 12. Nose breathing and CO2</a:t>
            </a:r>
          </a:p>
        </p:txBody>
      </p:sp>
    </p:spTree>
    <p:extLst>
      <p:ext uri="{BB962C8B-B14F-4D97-AF65-F5344CB8AC3E}">
        <p14:creationId xmlns:p14="http://schemas.microsoft.com/office/powerpoint/2010/main" val="291470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B79BA-A987-1905-A780-97FFCFB04899}"/>
              </a:ext>
            </a:extLst>
          </p:cNvPr>
          <p:cNvSpPr>
            <a:spLocks noGrp="1"/>
          </p:cNvSpPr>
          <p:nvPr>
            <p:ph type="title"/>
          </p:nvPr>
        </p:nvSpPr>
        <p:spPr>
          <a:xfrm>
            <a:off x="913775" y="618517"/>
            <a:ext cx="10364451" cy="3904056"/>
          </a:xfrm>
        </p:spPr>
        <p:txBody>
          <a:bodyPr>
            <a:normAutofit/>
          </a:bodyPr>
          <a:lstStyle/>
          <a:p>
            <a:pPr algn="l"/>
            <a:r>
              <a:rPr lang="en-US" dirty="0"/>
              <a:t>Q. 12 </a:t>
            </a:r>
            <a:r>
              <a:rPr lang="en-US" b="0" i="0" u="none" strike="noStrike" dirty="0" err="1">
                <a:solidFill>
                  <a:srgbClr val="BDBDBD"/>
                </a:solidFill>
                <a:effectLst/>
                <a:latin typeface="Roboto" panose="02000000000000000000" pitchFamily="2" charset="0"/>
                <a:hlinkClick r:id="rId2"/>
              </a:rPr>
              <a:t>stantly</a:t>
            </a:r>
            <a:r>
              <a:rPr lang="en-US" b="0" i="0" u="none" strike="noStrike" dirty="0">
                <a:solidFill>
                  <a:srgbClr val="BDBDBD"/>
                </a:solidFill>
                <a:effectLst/>
                <a:latin typeface="Roboto" panose="02000000000000000000" pitchFamily="2" charset="0"/>
                <a:hlinkClick r:id="rId2"/>
              </a:rPr>
              <a:t> Improve Your Sleep &amp; Health | </a:t>
            </a:r>
            <a:r>
              <a:rPr lang="en-US" b="1" i="0" u="none" strike="noStrike" dirty="0">
                <a:solidFill>
                  <a:srgbClr val="BDBDBD"/>
                </a:solidFill>
                <a:effectLst/>
                <a:latin typeface="Roboto" panose="02000000000000000000" pitchFamily="2" charset="0"/>
                <a:hlinkClick r:id="rId2"/>
              </a:rPr>
              <a:t>James</a:t>
            </a:r>
            <a:r>
              <a:rPr lang="en-US" b="0" i="0" u="none" strike="noStrike" dirty="0">
                <a:solidFill>
                  <a:srgbClr val="BDBDBD"/>
                </a:solidFill>
                <a:effectLst/>
                <a:latin typeface="Roboto" panose="02000000000000000000" pitchFamily="2" charset="0"/>
                <a:hlinkClick r:id="rId2"/>
              </a:rPr>
              <a:t> </a:t>
            </a:r>
            <a:r>
              <a:rPr lang="en-US" b="1" i="0" u="none" strike="noStrike" dirty="0">
                <a:solidFill>
                  <a:srgbClr val="BDBDBD"/>
                </a:solidFill>
                <a:effectLst/>
                <a:latin typeface="Roboto" panose="02000000000000000000" pitchFamily="2" charset="0"/>
                <a:hlinkClick r:id="rId2"/>
              </a:rPr>
              <a:t>Nestor</a:t>
            </a:r>
            <a:br>
              <a:rPr lang="en-US" b="0" i="0" dirty="0">
                <a:solidFill>
                  <a:srgbClr val="888888"/>
                </a:solidFill>
                <a:effectLst/>
                <a:latin typeface="Roboto" panose="02000000000000000000" pitchFamily="2" charset="0"/>
              </a:rPr>
            </a:br>
            <a:endParaRPr lang="en-US" dirty="0"/>
          </a:p>
        </p:txBody>
      </p:sp>
      <p:sp>
        <p:nvSpPr>
          <p:cNvPr id="12" name="TextBox 11">
            <a:extLst>
              <a:ext uri="{FF2B5EF4-FFF2-40B4-BE49-F238E27FC236}">
                <a16:creationId xmlns:a16="http://schemas.microsoft.com/office/drawing/2014/main" id="{D143DD80-D798-B795-5F82-0B01518207C6}"/>
              </a:ext>
            </a:extLst>
          </p:cNvPr>
          <p:cNvSpPr txBox="1"/>
          <p:nvPr/>
        </p:nvSpPr>
        <p:spPr>
          <a:xfrm>
            <a:off x="2826609" y="4880056"/>
            <a:ext cx="7528354" cy="923330"/>
          </a:xfrm>
          <a:prstGeom prst="rect">
            <a:avLst/>
          </a:prstGeom>
          <a:noFill/>
        </p:spPr>
        <p:txBody>
          <a:bodyPr wrap="square">
            <a:spAutoFit/>
          </a:bodyPr>
          <a:lstStyle/>
          <a:p>
            <a:r>
              <a:rPr lang="en-US" dirty="0"/>
              <a:t>https://video.search.yahoo.com/search/video?fr=mcafee&amp;ei=UTF-8&amp;p=james+nestor+5.5+breath&amp;type=E211US714G0#id=4&amp;vid=b636859dfe78c51eb6b11a2dfa4a122b&amp;action=view</a:t>
            </a:r>
          </a:p>
        </p:txBody>
      </p:sp>
    </p:spTree>
    <p:extLst>
      <p:ext uri="{BB962C8B-B14F-4D97-AF65-F5344CB8AC3E}">
        <p14:creationId xmlns:p14="http://schemas.microsoft.com/office/powerpoint/2010/main" val="934028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9E3AF-9F75-D930-49A6-7BF46B0786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BD019E-8004-3C96-2C18-E9B34D2EA07C}"/>
              </a:ext>
            </a:extLst>
          </p:cNvPr>
          <p:cNvSpPr>
            <a:spLocks noGrp="1"/>
          </p:cNvSpPr>
          <p:nvPr>
            <p:ph type="title"/>
          </p:nvPr>
        </p:nvSpPr>
        <p:spPr>
          <a:xfrm>
            <a:off x="913775" y="1"/>
            <a:ext cx="10364451" cy="1472539"/>
          </a:xfrm>
        </p:spPr>
        <p:txBody>
          <a:bodyPr/>
          <a:lstStyle/>
          <a:p>
            <a:r>
              <a:rPr lang="en-US" dirty="0"/>
              <a:t>Set up for success: </a:t>
            </a:r>
            <a:r>
              <a:rPr lang="en-US" dirty="0">
                <a:highlight>
                  <a:srgbClr val="FFFF00"/>
                </a:highlight>
              </a:rPr>
              <a:t>CONNECT Review!</a:t>
            </a:r>
          </a:p>
        </p:txBody>
      </p:sp>
      <p:sp>
        <p:nvSpPr>
          <p:cNvPr id="5" name="Rectangle 1">
            <a:extLst>
              <a:ext uri="{FF2B5EF4-FFF2-40B4-BE49-F238E27FC236}">
                <a16:creationId xmlns:a16="http://schemas.microsoft.com/office/drawing/2014/main" id="{6D92ACA3-9837-EA06-D32D-02D2B23E375B}"/>
              </a:ext>
            </a:extLst>
          </p:cNvPr>
          <p:cNvSpPr>
            <a:spLocks noChangeArrowheads="1"/>
          </p:cNvSpPr>
          <p:nvPr/>
        </p:nvSpPr>
        <p:spPr bwMode="auto">
          <a:xfrm>
            <a:off x="-5008845" y="0"/>
            <a:ext cx="2259229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7" name="Content Placeholder 6">
            <a:extLst>
              <a:ext uri="{FF2B5EF4-FFF2-40B4-BE49-F238E27FC236}">
                <a16:creationId xmlns:a16="http://schemas.microsoft.com/office/drawing/2014/main" id="{D6BE4C30-646E-4DBB-C057-3D0051293055}"/>
              </a:ext>
            </a:extLst>
          </p:cNvPr>
          <p:cNvGraphicFramePr>
            <a:graphicFrameLocks noGrp="1"/>
          </p:cNvGraphicFramePr>
          <p:nvPr>
            <p:ph sz="quarter" idx="13"/>
          </p:nvPr>
        </p:nvGraphicFramePr>
        <p:xfrm>
          <a:off x="1211283" y="1365663"/>
          <a:ext cx="9666513" cy="5161082"/>
        </p:xfrm>
        <a:graphic>
          <a:graphicData uri="http://schemas.openxmlformats.org/drawingml/2006/table">
            <a:tbl>
              <a:tblPr/>
              <a:tblGrid>
                <a:gridCol w="1569775">
                  <a:extLst>
                    <a:ext uri="{9D8B030D-6E8A-4147-A177-3AD203B41FA5}">
                      <a16:colId xmlns:a16="http://schemas.microsoft.com/office/drawing/2014/main" val="1748065279"/>
                    </a:ext>
                  </a:extLst>
                </a:gridCol>
                <a:gridCol w="1652396">
                  <a:extLst>
                    <a:ext uri="{9D8B030D-6E8A-4147-A177-3AD203B41FA5}">
                      <a16:colId xmlns:a16="http://schemas.microsoft.com/office/drawing/2014/main" val="2524220153"/>
                    </a:ext>
                  </a:extLst>
                </a:gridCol>
                <a:gridCol w="3222171">
                  <a:extLst>
                    <a:ext uri="{9D8B030D-6E8A-4147-A177-3AD203B41FA5}">
                      <a16:colId xmlns:a16="http://schemas.microsoft.com/office/drawing/2014/main" val="3247218112"/>
                    </a:ext>
                  </a:extLst>
                </a:gridCol>
                <a:gridCol w="3222171">
                  <a:extLst>
                    <a:ext uri="{9D8B030D-6E8A-4147-A177-3AD203B41FA5}">
                      <a16:colId xmlns:a16="http://schemas.microsoft.com/office/drawing/2014/main" val="254225557"/>
                    </a:ext>
                  </a:extLst>
                </a:gridCol>
              </a:tblGrid>
              <a:tr h="1540962">
                <a:tc rowSpan="2">
                  <a:txBody>
                    <a:bodyPr/>
                    <a:lstStyle/>
                    <a:p>
                      <a:pPr algn="ctr" rtl="0" fontAlgn="t">
                        <a:spcBef>
                          <a:spcPts val="0"/>
                        </a:spcBef>
                        <a:spcAft>
                          <a:spcPts val="0"/>
                        </a:spcAft>
                      </a:pPr>
                      <a:r>
                        <a:rPr lang="en-US" sz="1400" b="0" i="0" u="none" strike="noStrike" dirty="0">
                          <a:solidFill>
                            <a:srgbClr val="000000"/>
                          </a:solidFill>
                          <a:effectLst/>
                          <a:latin typeface="Arial" panose="020B0604020202020204" pitchFamily="34" charset="0"/>
                        </a:rPr>
                        <a:t>Week 8: March 4</a:t>
                      </a:r>
                      <a:endParaRPr lang="en-US" sz="1400" dirty="0">
                        <a:effectLs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rtl="0" fontAlgn="t">
                        <a:spcBef>
                          <a:spcPts val="0"/>
                        </a:spcBef>
                        <a:spcAft>
                          <a:spcPts val="0"/>
                        </a:spcAft>
                      </a:pPr>
                      <a:r>
                        <a:rPr lang="en-US" sz="1400" b="1" i="0" u="none" strike="noStrike" dirty="0">
                          <a:solidFill>
                            <a:srgbClr val="000000"/>
                          </a:solidFill>
                          <a:effectLst/>
                          <a:latin typeface="Arial" panose="020B0604020202020204" pitchFamily="34" charset="0"/>
                        </a:rPr>
                        <a:t>Respiratory</a:t>
                      </a:r>
                      <a:endParaRPr lang="en-US" sz="1400" dirty="0">
                        <a:effectLst/>
                      </a:endParaRPr>
                    </a:p>
                    <a:p>
                      <a:pPr algn="ctr" rtl="0" fontAlgn="t">
                        <a:spcBef>
                          <a:spcPts val="0"/>
                        </a:spcBef>
                        <a:spcAft>
                          <a:spcPts val="0"/>
                        </a:spcAft>
                      </a:pPr>
                      <a:r>
                        <a:rPr lang="en-US" sz="1400" b="0" i="0" u="none" strike="noStrike" dirty="0">
                          <a:solidFill>
                            <a:srgbClr val="000000"/>
                          </a:solidFill>
                          <a:effectLst/>
                          <a:latin typeface="Arial" panose="020B0604020202020204" pitchFamily="34" charset="0"/>
                        </a:rPr>
                        <a:t>Read Ch 23 and watch lots of videos</a:t>
                      </a:r>
                      <a:endParaRPr lang="en-US" sz="1400" dirty="0">
                        <a:effectLs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1400" b="1" i="0" u="none" strike="noStrike" dirty="0">
                          <a:solidFill>
                            <a:srgbClr val="000000"/>
                          </a:solidFill>
                          <a:effectLst/>
                          <a:latin typeface="Arial" panose="020B0604020202020204" pitchFamily="34" charset="0"/>
                        </a:rPr>
                        <a:t>RRM 23</a:t>
                      </a:r>
                      <a:endParaRPr lang="en-US" sz="1400" dirty="0">
                        <a:effectLst/>
                      </a:endParaRPr>
                    </a:p>
                    <a:p>
                      <a:pPr algn="ctr" rtl="0" fontAlgn="t">
                        <a:spcBef>
                          <a:spcPts val="0"/>
                        </a:spcBef>
                        <a:spcAft>
                          <a:spcPts val="0"/>
                        </a:spcAft>
                      </a:pPr>
                      <a:r>
                        <a:rPr lang="en-US" sz="1400" b="1" i="0" u="none" strike="noStrike" dirty="0">
                          <a:solidFill>
                            <a:srgbClr val="000000"/>
                          </a:solidFill>
                          <a:effectLst/>
                          <a:latin typeface="Arial" panose="020B0604020202020204" pitchFamily="34" charset="0"/>
                        </a:rPr>
                        <a:t>*Work on Vaccine paper!</a:t>
                      </a:r>
                      <a:endParaRPr lang="en-US" sz="1400" dirty="0">
                        <a:effectLst/>
                      </a:endParaRPr>
                    </a:p>
                    <a:p>
                      <a:pPr algn="ctr" rtl="0" fontAlgn="t">
                        <a:spcBef>
                          <a:spcPts val="0"/>
                        </a:spcBef>
                        <a:spcAft>
                          <a:spcPts val="0"/>
                        </a:spcAft>
                      </a:pPr>
                      <a:br>
                        <a:rPr lang="en-US" sz="1400" dirty="0">
                          <a:effectLst/>
                        </a:rPr>
                      </a:br>
                      <a:r>
                        <a:rPr lang="en-US" sz="1400" b="1" i="0" u="none" strike="noStrike" dirty="0">
                          <a:solidFill>
                            <a:srgbClr val="000000"/>
                          </a:solidFill>
                          <a:effectLst/>
                          <a:latin typeface="Arial" panose="020B0604020202020204" pitchFamily="34" charset="0"/>
                        </a:rPr>
                        <a:t>Future: group review</a:t>
                      </a:r>
                      <a:endParaRPr lang="en-US" sz="1400" dirty="0">
                        <a:effectLst/>
                      </a:endParaRPr>
                    </a:p>
                    <a:p>
                      <a:pPr fontAlgn="t"/>
                      <a:br>
                        <a:rPr lang="en-US" sz="1400" dirty="0">
                          <a:effectLst/>
                        </a:rPr>
                      </a:br>
                      <a:br>
                        <a:rPr lang="en-US" sz="1400" dirty="0">
                          <a:effectLst/>
                        </a:rPr>
                      </a:br>
                      <a:endParaRPr lang="en-US" sz="1400" dirty="0">
                        <a:effectLs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rtl="0" fontAlgn="t">
                        <a:spcBef>
                          <a:spcPts val="0"/>
                        </a:spcBef>
                        <a:spcAft>
                          <a:spcPts val="0"/>
                        </a:spcAft>
                      </a:pPr>
                      <a:r>
                        <a:rPr lang="en-US" sz="1400" b="0" i="0" u="none" strike="noStrike">
                          <a:solidFill>
                            <a:srgbClr val="000000"/>
                          </a:solidFill>
                          <a:effectLst/>
                          <a:latin typeface="Arial" panose="020B0604020202020204" pitchFamily="34" charset="0"/>
                        </a:rPr>
                        <a:t>Sunday, March 10</a:t>
                      </a:r>
                      <a:endParaRPr lang="en-US" sz="1400">
                        <a:effectLs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9059225"/>
                  </a:ext>
                </a:extLst>
              </a:tr>
              <a:tr h="280872">
                <a:tc vMerge="1">
                  <a:txBody>
                    <a:bodyPr/>
                    <a:lstStyle/>
                    <a:p>
                      <a:endParaRPr lang="en-US"/>
                    </a:p>
                  </a:txBody>
                  <a:tcPr/>
                </a:tc>
                <a:tc vMerge="1">
                  <a:txBody>
                    <a:bodyPr/>
                    <a:lstStyle/>
                    <a:p>
                      <a:endParaRPr lang="en-US"/>
                    </a:p>
                  </a:txBody>
                  <a:tcPr/>
                </a:tc>
                <a:tc>
                  <a:txBody>
                    <a:bodyPr/>
                    <a:lstStyle/>
                    <a:p>
                      <a:pPr algn="ctr" rtl="0" fontAlgn="t">
                        <a:spcBef>
                          <a:spcPts val="0"/>
                        </a:spcBef>
                        <a:spcAft>
                          <a:spcPts val="0"/>
                        </a:spcAft>
                      </a:pPr>
                      <a:r>
                        <a:rPr lang="en-US" sz="1400" b="1" i="0" u="none" strike="noStrike" dirty="0">
                          <a:solidFill>
                            <a:srgbClr val="000000"/>
                          </a:solidFill>
                          <a:effectLst/>
                          <a:latin typeface="Arial" panose="020B0604020202020204" pitchFamily="34" charset="0"/>
                        </a:rPr>
                        <a:t>LAB: CONNECT Lab and Quiz </a:t>
                      </a:r>
                      <a:endParaRPr lang="en-US" sz="1400" dirty="0">
                        <a:effectLs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EFEF"/>
                    </a:solidFill>
                  </a:tcPr>
                </a:tc>
                <a:tc vMerge="1">
                  <a:txBody>
                    <a:bodyPr/>
                    <a:lstStyle/>
                    <a:p>
                      <a:endParaRPr lang="en-US"/>
                    </a:p>
                  </a:txBody>
                  <a:tcPr/>
                </a:tc>
                <a:extLst>
                  <a:ext uri="{0D108BD9-81ED-4DB2-BD59-A6C34878D82A}">
                    <a16:rowId xmlns:a16="http://schemas.microsoft.com/office/drawing/2014/main" val="2558449893"/>
                  </a:ext>
                </a:extLst>
              </a:tr>
              <a:tr h="280872">
                <a:tc gridSpan="4">
                  <a:txBody>
                    <a:bodyPr/>
                    <a:lstStyle/>
                    <a:p>
                      <a:pPr algn="ctr" rtl="0" fontAlgn="t">
                        <a:spcBef>
                          <a:spcPts val="0"/>
                        </a:spcBef>
                        <a:spcAft>
                          <a:spcPts val="0"/>
                        </a:spcAft>
                      </a:pPr>
                      <a:r>
                        <a:rPr lang="en-US" sz="1400" b="0" i="0" u="none" strike="noStrike" dirty="0">
                          <a:solidFill>
                            <a:srgbClr val="000000"/>
                          </a:solidFill>
                          <a:effectLst/>
                          <a:latin typeface="Arial" panose="020B0604020202020204" pitchFamily="34" charset="0"/>
                        </a:rPr>
                        <a:t>Vaccine paper due Mar.24</a:t>
                      </a:r>
                      <a:r>
                        <a:rPr lang="en-US" sz="1400" b="0" i="0" u="none" strike="noStrike" dirty="0">
                          <a:solidFill>
                            <a:srgbClr val="000000"/>
                          </a:solidFill>
                          <a:effectLst/>
                          <a:highlight>
                            <a:srgbClr val="00FF00"/>
                          </a:highlight>
                          <a:latin typeface="Arial" panose="020B0604020202020204" pitchFamily="34" charset="0"/>
                        </a:rPr>
                        <a:t>, Test #2 also in Week 10</a:t>
                      </a:r>
                      <a:endParaRPr lang="en-US" sz="1400" dirty="0">
                        <a:effectLst/>
                        <a:highlight>
                          <a:srgbClr val="00FF00"/>
                        </a:highligh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0232275"/>
                  </a:ext>
                </a:extLst>
              </a:tr>
              <a:tr h="1170539">
                <a:tc>
                  <a:txBody>
                    <a:bodyPr/>
                    <a:lstStyle/>
                    <a:p>
                      <a:pPr algn="ctr" rtl="0" fontAlgn="t">
                        <a:spcBef>
                          <a:spcPts val="0"/>
                        </a:spcBef>
                        <a:spcAft>
                          <a:spcPts val="0"/>
                        </a:spcAft>
                      </a:pPr>
                      <a:r>
                        <a:rPr lang="en-US" sz="1400" b="1" i="0" u="none" strike="noStrike">
                          <a:solidFill>
                            <a:srgbClr val="000000"/>
                          </a:solidFill>
                          <a:effectLst/>
                          <a:latin typeface="Arial" panose="020B0604020202020204" pitchFamily="34" charset="0"/>
                        </a:rPr>
                        <a:t>DATES</a:t>
                      </a:r>
                      <a:endParaRPr lang="en-US" sz="1400">
                        <a:effectLst/>
                      </a:endParaRPr>
                    </a:p>
                    <a:p>
                      <a:pPr rtl="0" fontAlgn="t">
                        <a:spcBef>
                          <a:spcPts val="0"/>
                        </a:spcBef>
                        <a:spcAft>
                          <a:spcPts val="0"/>
                        </a:spcAft>
                      </a:pPr>
                      <a:br>
                        <a:rPr lang="en-US" sz="1400">
                          <a:effectLst/>
                        </a:rPr>
                      </a:br>
                      <a:r>
                        <a:rPr lang="en-US" sz="1400" b="1" i="0" u="none" strike="noStrike">
                          <a:solidFill>
                            <a:srgbClr val="000000"/>
                          </a:solidFill>
                          <a:effectLst/>
                          <a:latin typeface="Arial" panose="020B0604020202020204" pitchFamily="34" charset="0"/>
                        </a:rPr>
                        <a:t>          Lecture </a:t>
                      </a:r>
                      <a:endParaRPr lang="en-US" sz="1400">
                        <a:effectLst/>
                      </a:endParaRPr>
                    </a:p>
                    <a:p>
                      <a:pPr algn="ctr" rtl="0" fontAlgn="t">
                        <a:spcBef>
                          <a:spcPts val="0"/>
                        </a:spcBef>
                        <a:spcAft>
                          <a:spcPts val="0"/>
                        </a:spcAft>
                      </a:pPr>
                      <a:r>
                        <a:rPr lang="en-US" sz="1400" b="1" i="0" u="none" strike="noStrike">
                          <a:solidFill>
                            <a:srgbClr val="000000"/>
                          </a:solidFill>
                          <a:effectLst/>
                          <a:latin typeface="Arial" panose="020B0604020202020204" pitchFamily="34" charset="0"/>
                        </a:rPr>
                        <a:t>And Lab ZOOM sessions (1-2 pm)</a:t>
                      </a:r>
                      <a:endParaRPr lang="en-US" sz="1400">
                        <a:effectLs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br>
                        <a:rPr lang="en-US" sz="1400">
                          <a:effectLst/>
                        </a:rPr>
                      </a:br>
                      <a:br>
                        <a:rPr lang="en-US" sz="1400">
                          <a:effectLst/>
                        </a:rPr>
                      </a:br>
                      <a:r>
                        <a:rPr lang="en-US" sz="1400" b="1" i="0" u="none" strike="noStrike">
                          <a:solidFill>
                            <a:srgbClr val="000000"/>
                          </a:solidFill>
                          <a:effectLst/>
                          <a:latin typeface="Arial" panose="020B0604020202020204" pitchFamily="34" charset="0"/>
                        </a:rPr>
                        <a:t>Read and Watch</a:t>
                      </a:r>
                      <a:endParaRPr lang="en-US" sz="1400">
                        <a:effectLst/>
                      </a:endParaRPr>
                    </a:p>
                    <a:p>
                      <a:pPr algn="ctr" rtl="0" fontAlgn="t">
                        <a:spcBef>
                          <a:spcPts val="0"/>
                        </a:spcBef>
                        <a:spcAft>
                          <a:spcPts val="0"/>
                        </a:spcAft>
                      </a:pPr>
                      <a:r>
                        <a:rPr lang="en-US" sz="1400" b="1" i="0" u="none" strike="noStrike">
                          <a:solidFill>
                            <a:srgbClr val="000000"/>
                          </a:solidFill>
                          <a:effectLst/>
                          <a:latin typeface="Arial" panose="020B0604020202020204" pitchFamily="34" charset="0"/>
                        </a:rPr>
                        <a:t>Chapter</a:t>
                      </a:r>
                      <a:endParaRPr lang="en-US" sz="1400">
                        <a:effectLs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br>
                        <a:rPr lang="en-US" sz="1400">
                          <a:effectLst/>
                        </a:rPr>
                      </a:br>
                      <a:br>
                        <a:rPr lang="en-US" sz="1400">
                          <a:effectLst/>
                        </a:rPr>
                      </a:br>
                      <a:r>
                        <a:rPr lang="en-US" sz="1400" b="1" i="0" u="none" strike="noStrike">
                          <a:solidFill>
                            <a:srgbClr val="000000"/>
                          </a:solidFill>
                          <a:effectLst/>
                          <a:latin typeface="Arial" panose="020B0604020202020204" pitchFamily="34" charset="0"/>
                        </a:rPr>
                        <a:t>Assignments, including Lab</a:t>
                      </a:r>
                      <a:endParaRPr lang="en-US" sz="1400">
                        <a:effectLs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br>
                        <a:rPr lang="en-US" sz="1400" dirty="0">
                          <a:effectLst/>
                        </a:rPr>
                      </a:br>
                      <a:br>
                        <a:rPr lang="en-US" sz="1400" dirty="0">
                          <a:effectLst/>
                        </a:rPr>
                      </a:br>
                      <a:r>
                        <a:rPr lang="en-US" sz="1400" b="1" i="0" u="none" strike="noStrike" dirty="0">
                          <a:solidFill>
                            <a:srgbClr val="000000"/>
                          </a:solidFill>
                          <a:effectLst/>
                          <a:latin typeface="Arial" panose="020B0604020202020204" pitchFamily="34" charset="0"/>
                        </a:rPr>
                        <a:t>Due date</a:t>
                      </a:r>
                      <a:endParaRPr lang="en-US" sz="1400" dirty="0">
                        <a:effectLs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73475662"/>
                  </a:ext>
                </a:extLst>
              </a:tr>
              <a:tr h="1330946">
                <a:tc rowSpan="2">
                  <a:txBody>
                    <a:bodyPr/>
                    <a:lstStyle/>
                    <a:p>
                      <a:pPr algn="ctr" rtl="0" fontAlgn="t">
                        <a:spcBef>
                          <a:spcPts val="0"/>
                        </a:spcBef>
                        <a:spcAft>
                          <a:spcPts val="0"/>
                        </a:spcAft>
                      </a:pPr>
                      <a:r>
                        <a:rPr lang="en-US" sz="1400" b="0" i="0" u="none" strike="noStrike">
                          <a:solidFill>
                            <a:srgbClr val="000000"/>
                          </a:solidFill>
                          <a:effectLst/>
                          <a:latin typeface="Arial" panose="020B0604020202020204" pitchFamily="34" charset="0"/>
                        </a:rPr>
                        <a:t>Week 9:Monday, March 11</a:t>
                      </a:r>
                      <a:endParaRPr lang="en-US" sz="1400">
                        <a:effectLst/>
                      </a:endParaRPr>
                    </a:p>
                    <a:p>
                      <a:pPr fontAlgn="t"/>
                      <a:br>
                        <a:rPr lang="en-US" sz="1400">
                          <a:effectLst/>
                        </a:rPr>
                      </a:br>
                      <a:endParaRPr lang="en-US" sz="1400">
                        <a:effectLs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rtl="0" fontAlgn="t">
                        <a:spcBef>
                          <a:spcPts val="0"/>
                        </a:spcBef>
                        <a:spcAft>
                          <a:spcPts val="0"/>
                        </a:spcAft>
                      </a:pPr>
                      <a:r>
                        <a:rPr lang="en-US" sz="1400" b="1" i="0" u="none" strike="noStrike">
                          <a:solidFill>
                            <a:srgbClr val="000000"/>
                          </a:solidFill>
                          <a:effectLst/>
                          <a:latin typeface="Arial" panose="020B0604020202020204" pitchFamily="34" charset="0"/>
                        </a:rPr>
                        <a:t>Urinary</a:t>
                      </a:r>
                      <a:endParaRPr lang="en-US" sz="1400">
                        <a:effectLst/>
                      </a:endParaRPr>
                    </a:p>
                    <a:p>
                      <a:pPr algn="ctr" rtl="0" fontAlgn="t">
                        <a:spcBef>
                          <a:spcPts val="0"/>
                        </a:spcBef>
                        <a:spcAft>
                          <a:spcPts val="0"/>
                        </a:spcAft>
                      </a:pPr>
                      <a:r>
                        <a:rPr lang="en-US" sz="1400" b="0" i="0" u="none" strike="noStrike">
                          <a:solidFill>
                            <a:srgbClr val="000000"/>
                          </a:solidFill>
                          <a:effectLst/>
                          <a:latin typeface="Arial" panose="020B0604020202020204" pitchFamily="34" charset="0"/>
                        </a:rPr>
                        <a:t>Read Ch 24</a:t>
                      </a:r>
                      <a:endParaRPr lang="en-US" sz="1400">
                        <a:effectLst/>
                      </a:endParaRPr>
                    </a:p>
                    <a:p>
                      <a:pPr algn="ctr" rtl="0" fontAlgn="t">
                        <a:spcBef>
                          <a:spcPts val="0"/>
                        </a:spcBef>
                        <a:spcAft>
                          <a:spcPts val="0"/>
                        </a:spcAft>
                      </a:pPr>
                      <a:r>
                        <a:rPr lang="en-US" sz="1400" b="0" i="0" u="none" strike="noStrike">
                          <a:solidFill>
                            <a:srgbClr val="000000"/>
                          </a:solidFill>
                          <a:effectLst/>
                          <a:latin typeface="Arial" panose="020B0604020202020204" pitchFamily="34" charset="0"/>
                        </a:rPr>
                        <a:t>And watch videos</a:t>
                      </a:r>
                      <a:endParaRPr lang="en-US" sz="1400">
                        <a:effectLs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1400" b="0" i="0" u="none" strike="noStrike" dirty="0">
                          <a:solidFill>
                            <a:srgbClr val="000000"/>
                          </a:solidFill>
                          <a:effectLst/>
                          <a:latin typeface="Arial" panose="020B0604020202020204" pitchFamily="34" charset="0"/>
                        </a:rPr>
                        <a:t>RRM 24</a:t>
                      </a:r>
                      <a:br>
                        <a:rPr lang="en-US" sz="1400" dirty="0">
                          <a:effectLst/>
                        </a:rPr>
                      </a:br>
                      <a:r>
                        <a:rPr lang="en-US" sz="1400" b="0" i="0" u="none" strike="noStrike" dirty="0">
                          <a:solidFill>
                            <a:srgbClr val="000000"/>
                          </a:solidFill>
                          <a:effectLst/>
                          <a:latin typeface="Arial" panose="020B0604020202020204" pitchFamily="34" charset="0"/>
                        </a:rPr>
                        <a:t>Case: Collapsed pitcher</a:t>
                      </a:r>
                      <a:br>
                        <a:rPr lang="en-US" sz="1400" dirty="0">
                          <a:effectLst/>
                        </a:rPr>
                      </a:br>
                      <a:r>
                        <a:rPr lang="en-US" sz="1400" b="0" i="0" u="none" strike="noStrike" dirty="0">
                          <a:solidFill>
                            <a:srgbClr val="000000"/>
                          </a:solidFill>
                          <a:effectLst/>
                          <a:latin typeface="Arial" panose="020B0604020202020204" pitchFamily="34" charset="0"/>
                        </a:rPr>
                        <a:t>Partner Review ONLY. Take notes for Individual, Final Review</a:t>
                      </a:r>
                      <a:endParaRPr lang="en-US" sz="1400" dirty="0">
                        <a:effectLst/>
                      </a:endParaRPr>
                    </a:p>
                    <a:p>
                      <a:pPr fontAlgn="t"/>
                      <a:br>
                        <a:rPr lang="en-US" sz="1400" dirty="0">
                          <a:effectLst/>
                        </a:rPr>
                      </a:br>
                      <a:endParaRPr lang="en-US" sz="1400" dirty="0">
                        <a:effectLs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rtl="0" fontAlgn="t">
                        <a:spcBef>
                          <a:spcPts val="0"/>
                        </a:spcBef>
                        <a:spcAft>
                          <a:spcPts val="0"/>
                        </a:spcAft>
                      </a:pPr>
                      <a:r>
                        <a:rPr lang="en-US" sz="1400" b="0" i="0" u="none" strike="noStrike" dirty="0">
                          <a:solidFill>
                            <a:srgbClr val="000000"/>
                          </a:solidFill>
                          <a:effectLst/>
                          <a:latin typeface="Arial" panose="020B0604020202020204" pitchFamily="34" charset="0"/>
                        </a:rPr>
                        <a:t>Sunday, March 17</a:t>
                      </a:r>
                      <a:endParaRPr lang="en-US" sz="1400" dirty="0">
                        <a:effectLs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84244233"/>
                  </a:ext>
                </a:extLst>
              </a:tr>
              <a:tr h="502199">
                <a:tc vMerge="1">
                  <a:txBody>
                    <a:bodyPr/>
                    <a:lstStyle/>
                    <a:p>
                      <a:endParaRPr lang="en-US"/>
                    </a:p>
                  </a:txBody>
                  <a:tcPr/>
                </a:tc>
                <a:tc vMerge="1">
                  <a:txBody>
                    <a:bodyPr/>
                    <a:lstStyle/>
                    <a:p>
                      <a:endParaRPr lang="en-US"/>
                    </a:p>
                  </a:txBody>
                  <a:tcPr/>
                </a:tc>
                <a:tc>
                  <a:txBody>
                    <a:bodyPr/>
                    <a:lstStyle/>
                    <a:p>
                      <a:pPr algn="ctr" fontAlgn="t"/>
                      <a:r>
                        <a:rPr lang="en-US" sz="1600" dirty="0">
                          <a:effectLst/>
                          <a:highlight>
                            <a:srgbClr val="FFFF00"/>
                          </a:highlight>
                        </a:rPr>
                        <a:t>LAB CONNECT</a:t>
                      </a:r>
                      <a:br>
                        <a:rPr lang="en-US" sz="1000" dirty="0">
                          <a:effectLst/>
                          <a:highlight>
                            <a:srgbClr val="FFFF00"/>
                          </a:highlight>
                        </a:rPr>
                      </a:br>
                      <a:endParaRPr lang="en-US" sz="1000" dirty="0">
                        <a:effectLst/>
                        <a:highlight>
                          <a:srgbClr val="FFFF00"/>
                        </a:highligh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EFEF"/>
                    </a:solidFill>
                  </a:tcPr>
                </a:tc>
                <a:tc vMerge="1">
                  <a:txBody>
                    <a:bodyPr/>
                    <a:lstStyle/>
                    <a:p>
                      <a:endParaRPr lang="en-US"/>
                    </a:p>
                  </a:txBody>
                  <a:tcPr/>
                </a:tc>
                <a:extLst>
                  <a:ext uri="{0D108BD9-81ED-4DB2-BD59-A6C34878D82A}">
                    <a16:rowId xmlns:a16="http://schemas.microsoft.com/office/drawing/2014/main" val="2818898676"/>
                  </a:ext>
                </a:extLst>
              </a:tr>
            </a:tbl>
          </a:graphicData>
        </a:graphic>
      </p:graphicFrame>
      <p:sp>
        <p:nvSpPr>
          <p:cNvPr id="8" name="Rectangle 1">
            <a:extLst>
              <a:ext uri="{FF2B5EF4-FFF2-40B4-BE49-F238E27FC236}">
                <a16:creationId xmlns:a16="http://schemas.microsoft.com/office/drawing/2014/main" id="{CFFC9911-88C6-D5D1-1A31-C238A8C48FEE}"/>
              </a:ext>
            </a:extLst>
          </p:cNvPr>
          <p:cNvSpPr>
            <a:spLocks noChangeArrowheads="1"/>
          </p:cNvSpPr>
          <p:nvPr/>
        </p:nvSpPr>
        <p:spPr bwMode="auto">
          <a:xfrm>
            <a:off x="-11581273" y="0"/>
            <a:ext cx="3498209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663127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0498-8389-0BC2-A79F-B94B0C07C1F1}"/>
              </a:ext>
            </a:extLst>
          </p:cNvPr>
          <p:cNvSpPr>
            <a:spLocks noGrp="1"/>
          </p:cNvSpPr>
          <p:nvPr>
            <p:ph type="title"/>
          </p:nvPr>
        </p:nvSpPr>
        <p:spPr>
          <a:xfrm>
            <a:off x="464024" y="618517"/>
            <a:ext cx="1487606" cy="1182987"/>
          </a:xfrm>
        </p:spPr>
        <p:txBody>
          <a:bodyPr>
            <a:normAutofit/>
          </a:bodyPr>
          <a:lstStyle/>
          <a:p>
            <a:r>
              <a:rPr lang="en-US" dirty="0">
                <a:solidFill>
                  <a:srgbClr val="C00000"/>
                </a:solidFill>
              </a:rPr>
              <a:t>Q 12.</a:t>
            </a:r>
          </a:p>
        </p:txBody>
      </p:sp>
      <p:pic>
        <p:nvPicPr>
          <p:cNvPr id="3076" name="Picture 4" descr="Image result for Graph High Altitude Breathing">
            <a:extLst>
              <a:ext uri="{FF2B5EF4-FFF2-40B4-BE49-F238E27FC236}">
                <a16:creationId xmlns:a16="http://schemas.microsoft.com/office/drawing/2014/main" id="{606E67E8-8506-462B-8AAC-A7EFB44CC3C9}"/>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2306749" y="290512"/>
            <a:ext cx="9662337" cy="6164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225220"/>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EA789-4A81-AFAF-CE6D-E49BCD0413DF}"/>
              </a:ext>
            </a:extLst>
          </p:cNvPr>
          <p:cNvSpPr>
            <a:spLocks noGrp="1"/>
          </p:cNvSpPr>
          <p:nvPr>
            <p:ph type="title"/>
          </p:nvPr>
        </p:nvSpPr>
        <p:spPr/>
        <p:txBody>
          <a:bodyPr/>
          <a:lstStyle/>
          <a:p>
            <a:r>
              <a:rPr lang="en-US" dirty="0"/>
              <a:t>Q 13.</a:t>
            </a:r>
          </a:p>
        </p:txBody>
      </p:sp>
      <p:pic>
        <p:nvPicPr>
          <p:cNvPr id="2050" name="Picture 2" descr="Diagram&#10;&#10;Description automatically generated">
            <a:extLst>
              <a:ext uri="{FF2B5EF4-FFF2-40B4-BE49-F238E27FC236}">
                <a16:creationId xmlns:a16="http://schemas.microsoft.com/office/drawing/2014/main" id="{D6E34810-5359-9F78-0265-55FB483099B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tretch/>
        </p:blipFill>
        <p:spPr bwMode="auto">
          <a:xfrm>
            <a:off x="2402007" y="122830"/>
            <a:ext cx="9321420" cy="6735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934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9A94C9-3090-42A8-9A94-9A498D8466AA}"/>
              </a:ext>
            </a:extLst>
          </p:cNvPr>
          <p:cNvSpPr>
            <a:spLocks noGrp="1"/>
          </p:cNvSpPr>
          <p:nvPr>
            <p:ph type="title"/>
          </p:nvPr>
        </p:nvSpPr>
        <p:spPr>
          <a:xfrm>
            <a:off x="913775" y="282539"/>
            <a:ext cx="10364451" cy="1237917"/>
          </a:xfrm>
        </p:spPr>
        <p:txBody>
          <a:bodyPr/>
          <a:lstStyle/>
          <a:p>
            <a:r>
              <a:rPr lang="en-US" dirty="0"/>
              <a:t>Q 12 Atmosphere: O2? CO2?</a:t>
            </a:r>
          </a:p>
        </p:txBody>
      </p:sp>
      <p:pic>
        <p:nvPicPr>
          <p:cNvPr id="2050" name="Picture 2">
            <a:extLst>
              <a:ext uri="{FF2B5EF4-FFF2-40B4-BE49-F238E27FC236}">
                <a16:creationId xmlns:a16="http://schemas.microsoft.com/office/drawing/2014/main" id="{810E6E2C-56F7-41D0-BCAE-30C5CC7699D8}"/>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127051" y="1520456"/>
            <a:ext cx="10151173" cy="5337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6818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4B609-7880-6F1F-CA35-392CB72B4A03}"/>
              </a:ext>
            </a:extLst>
          </p:cNvPr>
          <p:cNvSpPr>
            <a:spLocks noGrp="1"/>
          </p:cNvSpPr>
          <p:nvPr>
            <p:ph type="title"/>
          </p:nvPr>
        </p:nvSpPr>
        <p:spPr>
          <a:xfrm>
            <a:off x="400050" y="365125"/>
            <a:ext cx="10953750" cy="2035175"/>
          </a:xfrm>
        </p:spPr>
        <p:txBody>
          <a:bodyPr>
            <a:normAutofit/>
          </a:bodyPr>
          <a:lstStyle/>
          <a:p>
            <a:r>
              <a:rPr lang="en-US" dirty="0"/>
              <a:t>Q 13.</a:t>
            </a:r>
            <a:br>
              <a:rPr lang="en-US" dirty="0"/>
            </a:br>
            <a:r>
              <a:rPr lang="en-US" dirty="0"/>
              <a:t>Alveolar</a:t>
            </a:r>
            <a:br>
              <a:rPr lang="en-US" dirty="0"/>
            </a:br>
            <a:r>
              <a:rPr lang="en-US" dirty="0"/>
              <a:t>Flow</a:t>
            </a:r>
          </a:p>
        </p:txBody>
      </p:sp>
      <p:pic>
        <p:nvPicPr>
          <p:cNvPr id="1026" name="Picture 2" descr="Diagram&#10;&#10;Description automatically generated">
            <a:extLst>
              <a:ext uri="{FF2B5EF4-FFF2-40B4-BE49-F238E27FC236}">
                <a16:creationId xmlns:a16="http://schemas.microsoft.com/office/drawing/2014/main" id="{DC6389D4-FC6A-EFDC-C80D-CACD04D0756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tretch/>
        </p:blipFill>
        <p:spPr bwMode="auto">
          <a:xfrm>
            <a:off x="2614929" y="150124"/>
            <a:ext cx="9326861" cy="670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396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91861E-71C3-C216-CED7-D950E2D46AA7}"/>
              </a:ext>
            </a:extLst>
          </p:cNvPr>
          <p:cNvSpPr>
            <a:spLocks noGrp="1"/>
          </p:cNvSpPr>
          <p:nvPr>
            <p:ph type="title"/>
          </p:nvPr>
        </p:nvSpPr>
        <p:spPr>
          <a:xfrm>
            <a:off x="838200" y="1"/>
            <a:ext cx="10515600" cy="1108709"/>
          </a:xfrm>
        </p:spPr>
        <p:txBody>
          <a:bodyPr/>
          <a:lstStyle/>
          <a:p>
            <a:r>
              <a:rPr lang="en-US" dirty="0"/>
              <a:t>Function of Alveoli?</a:t>
            </a:r>
          </a:p>
        </p:txBody>
      </p:sp>
      <p:sp>
        <p:nvSpPr>
          <p:cNvPr id="7" name="Content Placeholder 6">
            <a:extLst>
              <a:ext uri="{FF2B5EF4-FFF2-40B4-BE49-F238E27FC236}">
                <a16:creationId xmlns:a16="http://schemas.microsoft.com/office/drawing/2014/main" id="{18987D28-441B-B1BA-AF93-1B0F90448E4C}"/>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18550CDE-7A48-BB1B-627E-456699314A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616"/>
          <a:stretch/>
        </p:blipFill>
        <p:spPr bwMode="auto">
          <a:xfrm>
            <a:off x="560070" y="952089"/>
            <a:ext cx="9742738" cy="5666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030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Rectangle 11">
            <a:extLst>
              <a:ext uri="{FF2B5EF4-FFF2-40B4-BE49-F238E27FC236}">
                <a16:creationId xmlns:a16="http://schemas.microsoft.com/office/drawing/2014/main" id="{7E2BA2D5-46A3-46C0-98C9-A072D543B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B025E24-20A4-4078-1DE9-6D48C1EDFF65}"/>
              </a:ext>
            </a:extLst>
          </p:cNvPr>
          <p:cNvPicPr>
            <a:picLocks noChangeAspect="1"/>
          </p:cNvPicPr>
          <p:nvPr/>
        </p:nvPicPr>
        <p:blipFill>
          <a:blip r:embed="rId4"/>
          <a:stretch>
            <a:fillRect/>
          </a:stretch>
        </p:blipFill>
        <p:spPr>
          <a:xfrm>
            <a:off x="247135" y="333632"/>
            <a:ext cx="7821827" cy="6363730"/>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3573895B-DA42-4260-AE1E-182BA41232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CE93419-27A3-350B-33F2-CEB1DB594E9F}"/>
              </a:ext>
            </a:extLst>
          </p:cNvPr>
          <p:cNvSpPr>
            <a:spLocks noGrp="1"/>
          </p:cNvSpPr>
          <p:nvPr>
            <p:ph type="title"/>
          </p:nvPr>
        </p:nvSpPr>
        <p:spPr>
          <a:xfrm>
            <a:off x="7570382" y="957486"/>
            <a:ext cx="3707844" cy="3131913"/>
          </a:xfrm>
        </p:spPr>
        <p:txBody>
          <a:bodyPr vert="horz" lIns="91440" tIns="45720" rIns="91440" bIns="45720" rtlCol="0" anchor="b">
            <a:normAutofit/>
          </a:bodyPr>
          <a:lstStyle/>
          <a:p>
            <a:r>
              <a:rPr lang="en-US" sz="4800"/>
              <a:t>exercise</a:t>
            </a:r>
          </a:p>
        </p:txBody>
      </p:sp>
    </p:spTree>
    <p:extLst>
      <p:ext uri="{BB962C8B-B14F-4D97-AF65-F5344CB8AC3E}">
        <p14:creationId xmlns:p14="http://schemas.microsoft.com/office/powerpoint/2010/main" val="18018585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D9EF3-8075-40F5-87DB-7512E09EDC0E}"/>
              </a:ext>
            </a:extLst>
          </p:cNvPr>
          <p:cNvSpPr>
            <a:spLocks noGrp="1"/>
          </p:cNvSpPr>
          <p:nvPr>
            <p:ph type="title"/>
          </p:nvPr>
        </p:nvSpPr>
        <p:spPr/>
        <p:txBody>
          <a:bodyPr/>
          <a:lstStyle/>
          <a:p>
            <a:r>
              <a:rPr lang="en-US" dirty="0"/>
              <a:t>Using A Spirometer</a:t>
            </a:r>
          </a:p>
        </p:txBody>
      </p:sp>
      <p:sp>
        <p:nvSpPr>
          <p:cNvPr id="4" name="Text Placeholder 3">
            <a:extLst>
              <a:ext uri="{FF2B5EF4-FFF2-40B4-BE49-F238E27FC236}">
                <a16:creationId xmlns:a16="http://schemas.microsoft.com/office/drawing/2014/main" id="{9B9F677F-8EA9-41E6-A598-26F02ABF9124}"/>
              </a:ext>
            </a:extLst>
          </p:cNvPr>
          <p:cNvSpPr>
            <a:spLocks noGrp="1"/>
          </p:cNvSpPr>
          <p:nvPr>
            <p:ph type="body" idx="1"/>
          </p:nvPr>
        </p:nvSpPr>
        <p:spPr>
          <a:xfrm>
            <a:off x="924025" y="2290893"/>
            <a:ext cx="3298976" cy="576262"/>
          </a:xfrm>
        </p:spPr>
        <p:txBody>
          <a:bodyPr/>
          <a:lstStyle/>
          <a:p>
            <a:r>
              <a:rPr lang="en-US" dirty="0"/>
              <a:t>Emphysema</a:t>
            </a:r>
          </a:p>
        </p:txBody>
      </p:sp>
      <p:sp>
        <p:nvSpPr>
          <p:cNvPr id="7" name="Text Placeholder 6">
            <a:extLst>
              <a:ext uri="{FF2B5EF4-FFF2-40B4-BE49-F238E27FC236}">
                <a16:creationId xmlns:a16="http://schemas.microsoft.com/office/drawing/2014/main" id="{C521BC2D-4E68-442D-92C9-D32EECE7EC57}"/>
              </a:ext>
            </a:extLst>
          </p:cNvPr>
          <p:cNvSpPr>
            <a:spLocks noGrp="1"/>
          </p:cNvSpPr>
          <p:nvPr>
            <p:ph type="body" sz="half" idx="15"/>
          </p:nvPr>
        </p:nvSpPr>
        <p:spPr/>
        <p:txBody>
          <a:bodyPr/>
          <a:lstStyle/>
          <a:p>
            <a:r>
              <a:rPr lang="en-US" dirty="0"/>
              <a:t>Loss of elastic recoil, therefore there is high resistance due to integrity of the lung tissue.</a:t>
            </a:r>
          </a:p>
          <a:p>
            <a:r>
              <a:rPr lang="en-US" dirty="0"/>
              <a:t>As a result, exhaling is difficult (there is no passive recoil)</a:t>
            </a:r>
          </a:p>
        </p:txBody>
      </p:sp>
      <p:sp>
        <p:nvSpPr>
          <p:cNvPr id="5" name="Text Placeholder 4">
            <a:extLst>
              <a:ext uri="{FF2B5EF4-FFF2-40B4-BE49-F238E27FC236}">
                <a16:creationId xmlns:a16="http://schemas.microsoft.com/office/drawing/2014/main" id="{9E65FC6F-5381-41B6-A1D9-A9D1CAE8C9B1}"/>
              </a:ext>
            </a:extLst>
          </p:cNvPr>
          <p:cNvSpPr>
            <a:spLocks noGrp="1"/>
          </p:cNvSpPr>
          <p:nvPr>
            <p:ph type="body" sz="quarter" idx="3"/>
          </p:nvPr>
        </p:nvSpPr>
        <p:spPr/>
        <p:txBody>
          <a:bodyPr/>
          <a:lstStyle/>
          <a:p>
            <a:r>
              <a:rPr lang="en-US" dirty="0"/>
              <a:t>Asthma w and w/o inhaler</a:t>
            </a:r>
          </a:p>
        </p:txBody>
      </p:sp>
      <p:sp>
        <p:nvSpPr>
          <p:cNvPr id="8" name="Text Placeholder 7">
            <a:extLst>
              <a:ext uri="{FF2B5EF4-FFF2-40B4-BE49-F238E27FC236}">
                <a16:creationId xmlns:a16="http://schemas.microsoft.com/office/drawing/2014/main" id="{16150636-3AD1-454C-A7A2-AB42A9B097AB}"/>
              </a:ext>
            </a:extLst>
          </p:cNvPr>
          <p:cNvSpPr>
            <a:spLocks noGrp="1"/>
          </p:cNvSpPr>
          <p:nvPr>
            <p:ph type="body" sz="half" idx="16"/>
          </p:nvPr>
        </p:nvSpPr>
        <p:spPr/>
        <p:txBody>
          <a:bodyPr/>
          <a:lstStyle/>
          <a:p>
            <a:r>
              <a:rPr lang="en-US" dirty="0"/>
              <a:t>Bronchiole spasm and airways become constricted and clogged with mucus. Airways collapse and pinch closed</a:t>
            </a:r>
          </a:p>
          <a:p>
            <a:endParaRPr lang="en-US" dirty="0"/>
          </a:p>
          <a:p>
            <a:r>
              <a:rPr lang="en-US" dirty="0"/>
              <a:t>Inhaler smooth muscle relaxant and/or anti-inflammatory</a:t>
            </a:r>
          </a:p>
        </p:txBody>
      </p:sp>
      <p:sp>
        <p:nvSpPr>
          <p:cNvPr id="6" name="Text Placeholder 5">
            <a:extLst>
              <a:ext uri="{FF2B5EF4-FFF2-40B4-BE49-F238E27FC236}">
                <a16:creationId xmlns:a16="http://schemas.microsoft.com/office/drawing/2014/main" id="{08E9FCF9-B225-4D04-8EC7-DFFCC7034564}"/>
              </a:ext>
            </a:extLst>
          </p:cNvPr>
          <p:cNvSpPr>
            <a:spLocks noGrp="1"/>
          </p:cNvSpPr>
          <p:nvPr>
            <p:ph type="body" sz="quarter" idx="13"/>
          </p:nvPr>
        </p:nvSpPr>
        <p:spPr/>
        <p:txBody>
          <a:bodyPr/>
          <a:lstStyle/>
          <a:p>
            <a:r>
              <a:rPr lang="en-US" dirty="0"/>
              <a:t>Exercise:</a:t>
            </a:r>
          </a:p>
        </p:txBody>
      </p:sp>
      <p:sp>
        <p:nvSpPr>
          <p:cNvPr id="9" name="Text Placeholder 8">
            <a:extLst>
              <a:ext uri="{FF2B5EF4-FFF2-40B4-BE49-F238E27FC236}">
                <a16:creationId xmlns:a16="http://schemas.microsoft.com/office/drawing/2014/main" id="{A2BDEEF4-479B-4C38-96E3-7808C1ACEC67}"/>
              </a:ext>
            </a:extLst>
          </p:cNvPr>
          <p:cNvSpPr>
            <a:spLocks noGrp="1"/>
          </p:cNvSpPr>
          <p:nvPr>
            <p:ph type="body" sz="half" idx="17"/>
          </p:nvPr>
        </p:nvSpPr>
        <p:spPr/>
        <p:txBody>
          <a:bodyPr/>
          <a:lstStyle/>
          <a:p>
            <a:endParaRPr lang="en-US" dirty="0"/>
          </a:p>
          <a:p>
            <a:r>
              <a:rPr lang="en-US" dirty="0"/>
              <a:t>MODERATE: Rate of breathing and tidal volume increase. TV is greater</a:t>
            </a:r>
          </a:p>
          <a:p>
            <a:endParaRPr lang="en-US" dirty="0"/>
          </a:p>
          <a:p>
            <a:pPr marL="0" marR="0" lvl="0" indent="0" algn="ctr" defTabSz="914400" rtl="0" eaLnBrk="1" fontAlgn="auto" latinLnBrk="0" hangingPunct="1">
              <a:lnSpc>
                <a:spcPct val="120000"/>
              </a:lnSpc>
              <a:spcBef>
                <a:spcPts val="1000"/>
              </a:spcBef>
              <a:spcAft>
                <a:spcPts val="0"/>
              </a:spcAft>
              <a:buClr>
                <a:prstClr val="black"/>
              </a:buClr>
              <a:buSzTx/>
              <a:buFont typeface="Arial" panose="020B0604020202020204" pitchFamily="34" charset="0"/>
              <a:buNone/>
              <a:tabLst/>
              <a:defRPr/>
            </a:pPr>
            <a:r>
              <a:rPr lang="en-US" dirty="0"/>
              <a:t>Heavy: </a:t>
            </a:r>
            <a:r>
              <a:rPr kumimoji="0" lang="en-US" sz="1400" b="0" i="0" u="none" strike="noStrike" kern="1200" cap="all" spc="0" normalizeH="0" baseline="0" noProof="0" dirty="0">
                <a:ln>
                  <a:noFill/>
                </a:ln>
                <a:solidFill>
                  <a:prstClr val="black"/>
                </a:solidFill>
                <a:effectLst/>
                <a:uLnTx/>
                <a:uFillTx/>
                <a:latin typeface="Tw Cen MT" panose="020B0602020104020603"/>
                <a:ea typeface="+mn-ea"/>
                <a:cs typeface="+mn-cs"/>
              </a:rPr>
              <a:t>Rate of breathing and tidal volume increase at the same rate.</a:t>
            </a:r>
          </a:p>
          <a:p>
            <a:endParaRPr lang="en-US" dirty="0"/>
          </a:p>
        </p:txBody>
      </p:sp>
    </p:spTree>
    <p:extLst>
      <p:ext uri="{BB962C8B-B14F-4D97-AF65-F5344CB8AC3E}">
        <p14:creationId xmlns:p14="http://schemas.microsoft.com/office/powerpoint/2010/main" val="22945947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029A24BA-A6E0-478B-B462-15CF3D4CF27E}"/>
              </a:ext>
            </a:extLst>
          </p:cNvPr>
          <p:cNvSpPr>
            <a:spLocks noGrp="1"/>
          </p:cNvSpPr>
          <p:nvPr>
            <p:ph sz="quarter" idx="13"/>
          </p:nvPr>
        </p:nvSpPr>
        <p:spPr/>
        <p:txBody>
          <a:bodyPr/>
          <a:lstStyle/>
          <a:p>
            <a:pPr marL="0" indent="0">
              <a:buNone/>
            </a:pPr>
            <a:r>
              <a:rPr lang="en-US" dirty="0"/>
              <a:t>Medical issues:</a:t>
            </a:r>
          </a:p>
          <a:p>
            <a:r>
              <a:rPr lang="en-US" dirty="0"/>
              <a:t>Pneumothorax. If any openings exist, air moves in and the pressure gradient is equalized</a:t>
            </a:r>
          </a:p>
          <a:p>
            <a:endParaRPr lang="en-US" dirty="0"/>
          </a:p>
          <a:p>
            <a:r>
              <a:rPr lang="en-US" dirty="0"/>
              <a:t>Atelectasis can occur if Pneumothorax is left untreated. This is lung collapse.</a:t>
            </a:r>
          </a:p>
        </p:txBody>
      </p:sp>
      <p:sp>
        <p:nvSpPr>
          <p:cNvPr id="10" name="Text Placeholder 9">
            <a:extLst>
              <a:ext uri="{FF2B5EF4-FFF2-40B4-BE49-F238E27FC236}">
                <a16:creationId xmlns:a16="http://schemas.microsoft.com/office/drawing/2014/main" id="{22CAFB1C-6931-4BB2-87F2-531069A0CDFC}"/>
              </a:ext>
            </a:extLst>
          </p:cNvPr>
          <p:cNvSpPr>
            <a:spLocks noGrp="1"/>
          </p:cNvSpPr>
          <p:nvPr>
            <p:ph type="body" sz="half" idx="2"/>
          </p:nvPr>
        </p:nvSpPr>
        <p:spPr/>
        <p:txBody>
          <a:bodyPr/>
          <a:lstStyle/>
          <a:p>
            <a:r>
              <a:rPr lang="en-US" b="1" dirty="0"/>
              <a:t>Surfactant=</a:t>
            </a:r>
            <a:r>
              <a:rPr lang="en-US" dirty="0"/>
              <a:t>This is like a detergent, made of lipids and proteins, so that water molecules </a:t>
            </a:r>
            <a:r>
              <a:rPr lang="en-US"/>
              <a:t>are NOT attracted </a:t>
            </a:r>
            <a:r>
              <a:rPr lang="en-US" dirty="0"/>
              <a:t>to each other on this pleural surface.</a:t>
            </a:r>
          </a:p>
          <a:p>
            <a:endParaRPr lang="en-US" dirty="0"/>
          </a:p>
          <a:p>
            <a:r>
              <a:rPr lang="en-US" b="1" dirty="0"/>
              <a:t>Intrapleural P </a:t>
            </a:r>
            <a:r>
              <a:rPr lang="en-US" dirty="0"/>
              <a:t>is less than the P in the alveoli, and lungs move away from the thoracic wall creating a partial vacuum</a:t>
            </a:r>
          </a:p>
        </p:txBody>
      </p:sp>
      <p:pic>
        <p:nvPicPr>
          <p:cNvPr id="3" name="Picture 2" descr="A close-up of a human lungs&#10;&#10;Description automatically generated">
            <a:extLst>
              <a:ext uri="{FF2B5EF4-FFF2-40B4-BE49-F238E27FC236}">
                <a16:creationId xmlns:a16="http://schemas.microsoft.com/office/drawing/2014/main" id="{6238EB09-DC1F-F4A8-7D3D-833754A7E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578159"/>
            <a:ext cx="4407126" cy="2559182"/>
          </a:xfrm>
          <a:prstGeom prst="rect">
            <a:avLst/>
          </a:prstGeom>
        </p:spPr>
      </p:pic>
    </p:spTree>
    <p:extLst>
      <p:ext uri="{BB962C8B-B14F-4D97-AF65-F5344CB8AC3E}">
        <p14:creationId xmlns:p14="http://schemas.microsoft.com/office/powerpoint/2010/main" val="396194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2F958-478B-4448-C1B6-5C285B0CADFE}"/>
              </a:ext>
            </a:extLst>
          </p:cNvPr>
          <p:cNvSpPr>
            <a:spLocks noGrp="1"/>
          </p:cNvSpPr>
          <p:nvPr>
            <p:ph type="title"/>
          </p:nvPr>
        </p:nvSpPr>
        <p:spPr>
          <a:xfrm>
            <a:off x="913775" y="1"/>
            <a:ext cx="10364451" cy="1472539"/>
          </a:xfrm>
        </p:spPr>
        <p:txBody>
          <a:bodyPr/>
          <a:lstStyle/>
          <a:p>
            <a:r>
              <a:rPr lang="en-US" dirty="0"/>
              <a:t>Set up for success: </a:t>
            </a:r>
            <a:r>
              <a:rPr lang="en-US" dirty="0">
                <a:highlight>
                  <a:srgbClr val="FFFF00"/>
                </a:highlight>
              </a:rPr>
              <a:t>CONNECT Review!</a:t>
            </a:r>
          </a:p>
        </p:txBody>
      </p:sp>
      <p:sp>
        <p:nvSpPr>
          <p:cNvPr id="5" name="Rectangle 1">
            <a:extLst>
              <a:ext uri="{FF2B5EF4-FFF2-40B4-BE49-F238E27FC236}">
                <a16:creationId xmlns:a16="http://schemas.microsoft.com/office/drawing/2014/main" id="{038A8950-0A47-0FF5-CD58-CA15364D5083}"/>
              </a:ext>
            </a:extLst>
          </p:cNvPr>
          <p:cNvSpPr>
            <a:spLocks noChangeArrowheads="1"/>
          </p:cNvSpPr>
          <p:nvPr/>
        </p:nvSpPr>
        <p:spPr bwMode="auto">
          <a:xfrm>
            <a:off x="-5008845" y="0"/>
            <a:ext cx="2259229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7" name="Content Placeholder 6">
            <a:extLst>
              <a:ext uri="{FF2B5EF4-FFF2-40B4-BE49-F238E27FC236}">
                <a16:creationId xmlns:a16="http://schemas.microsoft.com/office/drawing/2014/main" id="{C90B989C-602D-869D-9E9C-7A6ACC80D52D}"/>
              </a:ext>
            </a:extLst>
          </p:cNvPr>
          <p:cNvGraphicFramePr>
            <a:graphicFrameLocks noGrp="1"/>
          </p:cNvGraphicFramePr>
          <p:nvPr>
            <p:ph sz="quarter" idx="13"/>
            <p:extLst>
              <p:ext uri="{D42A27DB-BD31-4B8C-83A1-F6EECF244321}">
                <p14:modId xmlns:p14="http://schemas.microsoft.com/office/powerpoint/2010/main" val="974951811"/>
              </p:ext>
            </p:extLst>
          </p:nvPr>
        </p:nvGraphicFramePr>
        <p:xfrm>
          <a:off x="1211283" y="1365663"/>
          <a:ext cx="9666513" cy="5161082"/>
        </p:xfrm>
        <a:graphic>
          <a:graphicData uri="http://schemas.openxmlformats.org/drawingml/2006/table">
            <a:tbl>
              <a:tblPr/>
              <a:tblGrid>
                <a:gridCol w="1569775">
                  <a:extLst>
                    <a:ext uri="{9D8B030D-6E8A-4147-A177-3AD203B41FA5}">
                      <a16:colId xmlns:a16="http://schemas.microsoft.com/office/drawing/2014/main" val="1748065279"/>
                    </a:ext>
                  </a:extLst>
                </a:gridCol>
                <a:gridCol w="1652396">
                  <a:extLst>
                    <a:ext uri="{9D8B030D-6E8A-4147-A177-3AD203B41FA5}">
                      <a16:colId xmlns:a16="http://schemas.microsoft.com/office/drawing/2014/main" val="2524220153"/>
                    </a:ext>
                  </a:extLst>
                </a:gridCol>
                <a:gridCol w="3222171">
                  <a:extLst>
                    <a:ext uri="{9D8B030D-6E8A-4147-A177-3AD203B41FA5}">
                      <a16:colId xmlns:a16="http://schemas.microsoft.com/office/drawing/2014/main" val="3247218112"/>
                    </a:ext>
                  </a:extLst>
                </a:gridCol>
                <a:gridCol w="3222171">
                  <a:extLst>
                    <a:ext uri="{9D8B030D-6E8A-4147-A177-3AD203B41FA5}">
                      <a16:colId xmlns:a16="http://schemas.microsoft.com/office/drawing/2014/main" val="254225557"/>
                    </a:ext>
                  </a:extLst>
                </a:gridCol>
              </a:tblGrid>
              <a:tr h="1540962">
                <a:tc rowSpan="2">
                  <a:txBody>
                    <a:bodyPr/>
                    <a:lstStyle/>
                    <a:p>
                      <a:pPr algn="ctr" rtl="0" fontAlgn="t">
                        <a:spcBef>
                          <a:spcPts val="0"/>
                        </a:spcBef>
                        <a:spcAft>
                          <a:spcPts val="0"/>
                        </a:spcAft>
                      </a:pPr>
                      <a:r>
                        <a:rPr lang="en-US" sz="1400" b="0" i="0" u="none" strike="noStrike" dirty="0">
                          <a:solidFill>
                            <a:srgbClr val="000000"/>
                          </a:solidFill>
                          <a:effectLst/>
                          <a:latin typeface="Arial" panose="020B0604020202020204" pitchFamily="34" charset="0"/>
                        </a:rPr>
                        <a:t>Week 8: March 4</a:t>
                      </a:r>
                      <a:endParaRPr lang="en-US" sz="1400" dirty="0">
                        <a:effectLs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rtl="0" fontAlgn="t">
                        <a:spcBef>
                          <a:spcPts val="0"/>
                        </a:spcBef>
                        <a:spcAft>
                          <a:spcPts val="0"/>
                        </a:spcAft>
                      </a:pPr>
                      <a:r>
                        <a:rPr lang="en-US" sz="1400" b="1" i="0" u="none" strike="noStrike" dirty="0">
                          <a:solidFill>
                            <a:srgbClr val="000000"/>
                          </a:solidFill>
                          <a:effectLst/>
                          <a:latin typeface="Arial" panose="020B0604020202020204" pitchFamily="34" charset="0"/>
                        </a:rPr>
                        <a:t>Respiratory</a:t>
                      </a:r>
                      <a:endParaRPr lang="en-US" sz="1400" dirty="0">
                        <a:effectLst/>
                      </a:endParaRPr>
                    </a:p>
                    <a:p>
                      <a:pPr algn="ctr" rtl="0" fontAlgn="t">
                        <a:spcBef>
                          <a:spcPts val="0"/>
                        </a:spcBef>
                        <a:spcAft>
                          <a:spcPts val="0"/>
                        </a:spcAft>
                      </a:pPr>
                      <a:r>
                        <a:rPr lang="en-US" sz="1400" b="0" i="0" u="none" strike="noStrike" dirty="0">
                          <a:solidFill>
                            <a:srgbClr val="000000"/>
                          </a:solidFill>
                          <a:effectLst/>
                          <a:latin typeface="Arial" panose="020B0604020202020204" pitchFamily="34" charset="0"/>
                        </a:rPr>
                        <a:t>Read Ch 23 and watch lots of videos</a:t>
                      </a:r>
                      <a:endParaRPr lang="en-US" sz="1400" dirty="0">
                        <a:effectLs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1400" b="1" i="0" u="none" strike="noStrike" dirty="0">
                          <a:solidFill>
                            <a:srgbClr val="000000"/>
                          </a:solidFill>
                          <a:effectLst/>
                          <a:latin typeface="Arial" panose="020B0604020202020204" pitchFamily="34" charset="0"/>
                        </a:rPr>
                        <a:t>RRM 23</a:t>
                      </a:r>
                      <a:endParaRPr lang="en-US" sz="1400" dirty="0">
                        <a:effectLst/>
                      </a:endParaRPr>
                    </a:p>
                    <a:p>
                      <a:pPr algn="ctr" rtl="0" fontAlgn="t">
                        <a:spcBef>
                          <a:spcPts val="0"/>
                        </a:spcBef>
                        <a:spcAft>
                          <a:spcPts val="0"/>
                        </a:spcAft>
                      </a:pPr>
                      <a:r>
                        <a:rPr lang="en-US" sz="1400" b="1" i="0" u="none" strike="noStrike" dirty="0">
                          <a:solidFill>
                            <a:srgbClr val="000000"/>
                          </a:solidFill>
                          <a:effectLst/>
                          <a:latin typeface="Arial" panose="020B0604020202020204" pitchFamily="34" charset="0"/>
                        </a:rPr>
                        <a:t>*Work on Vaccine paper!</a:t>
                      </a:r>
                      <a:endParaRPr lang="en-US" sz="1400" dirty="0">
                        <a:effectLst/>
                      </a:endParaRPr>
                    </a:p>
                    <a:p>
                      <a:pPr algn="ctr" rtl="0" fontAlgn="t">
                        <a:spcBef>
                          <a:spcPts val="0"/>
                        </a:spcBef>
                        <a:spcAft>
                          <a:spcPts val="0"/>
                        </a:spcAft>
                      </a:pPr>
                      <a:br>
                        <a:rPr lang="en-US" sz="1400" dirty="0">
                          <a:effectLst/>
                        </a:rPr>
                      </a:br>
                      <a:r>
                        <a:rPr lang="en-US" sz="1400" b="1" i="0" u="none" strike="noStrike" dirty="0">
                          <a:solidFill>
                            <a:srgbClr val="000000"/>
                          </a:solidFill>
                          <a:effectLst/>
                          <a:latin typeface="Arial" panose="020B0604020202020204" pitchFamily="34" charset="0"/>
                        </a:rPr>
                        <a:t>Future: group review</a:t>
                      </a:r>
                      <a:endParaRPr lang="en-US" sz="1400" dirty="0">
                        <a:effectLst/>
                      </a:endParaRPr>
                    </a:p>
                    <a:p>
                      <a:pPr fontAlgn="t"/>
                      <a:br>
                        <a:rPr lang="en-US" sz="1400" dirty="0">
                          <a:effectLst/>
                        </a:rPr>
                      </a:br>
                      <a:br>
                        <a:rPr lang="en-US" sz="1400" dirty="0">
                          <a:effectLst/>
                        </a:rPr>
                      </a:br>
                      <a:endParaRPr lang="en-US" sz="1400" dirty="0">
                        <a:effectLs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rtl="0" fontAlgn="t">
                        <a:spcBef>
                          <a:spcPts val="0"/>
                        </a:spcBef>
                        <a:spcAft>
                          <a:spcPts val="0"/>
                        </a:spcAft>
                      </a:pPr>
                      <a:r>
                        <a:rPr lang="en-US" sz="1400" b="0" i="0" u="none" strike="noStrike">
                          <a:solidFill>
                            <a:srgbClr val="000000"/>
                          </a:solidFill>
                          <a:effectLst/>
                          <a:latin typeface="Arial" panose="020B0604020202020204" pitchFamily="34" charset="0"/>
                        </a:rPr>
                        <a:t>Sunday, March 10</a:t>
                      </a:r>
                      <a:endParaRPr lang="en-US" sz="1400">
                        <a:effectLs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9059225"/>
                  </a:ext>
                </a:extLst>
              </a:tr>
              <a:tr h="280872">
                <a:tc vMerge="1">
                  <a:txBody>
                    <a:bodyPr/>
                    <a:lstStyle/>
                    <a:p>
                      <a:endParaRPr lang="en-US"/>
                    </a:p>
                  </a:txBody>
                  <a:tcPr/>
                </a:tc>
                <a:tc vMerge="1">
                  <a:txBody>
                    <a:bodyPr/>
                    <a:lstStyle/>
                    <a:p>
                      <a:endParaRPr lang="en-US"/>
                    </a:p>
                  </a:txBody>
                  <a:tcPr/>
                </a:tc>
                <a:tc>
                  <a:txBody>
                    <a:bodyPr/>
                    <a:lstStyle/>
                    <a:p>
                      <a:pPr algn="ctr" rtl="0" fontAlgn="t">
                        <a:spcBef>
                          <a:spcPts val="0"/>
                        </a:spcBef>
                        <a:spcAft>
                          <a:spcPts val="0"/>
                        </a:spcAft>
                      </a:pPr>
                      <a:r>
                        <a:rPr lang="en-US" sz="1400" b="1" i="0" u="none" strike="noStrike" dirty="0">
                          <a:solidFill>
                            <a:srgbClr val="000000"/>
                          </a:solidFill>
                          <a:effectLst/>
                          <a:latin typeface="Arial" panose="020B0604020202020204" pitchFamily="34" charset="0"/>
                        </a:rPr>
                        <a:t>LAB: CONNECT Lab and Quiz </a:t>
                      </a:r>
                      <a:endParaRPr lang="en-US" sz="1400" dirty="0">
                        <a:effectLs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EFEF"/>
                    </a:solidFill>
                  </a:tcPr>
                </a:tc>
                <a:tc vMerge="1">
                  <a:txBody>
                    <a:bodyPr/>
                    <a:lstStyle/>
                    <a:p>
                      <a:endParaRPr lang="en-US"/>
                    </a:p>
                  </a:txBody>
                  <a:tcPr/>
                </a:tc>
                <a:extLst>
                  <a:ext uri="{0D108BD9-81ED-4DB2-BD59-A6C34878D82A}">
                    <a16:rowId xmlns:a16="http://schemas.microsoft.com/office/drawing/2014/main" val="2558449893"/>
                  </a:ext>
                </a:extLst>
              </a:tr>
              <a:tr h="280872">
                <a:tc gridSpan="4">
                  <a:txBody>
                    <a:bodyPr/>
                    <a:lstStyle/>
                    <a:p>
                      <a:pPr algn="ctr" rtl="0" fontAlgn="t">
                        <a:spcBef>
                          <a:spcPts val="0"/>
                        </a:spcBef>
                        <a:spcAft>
                          <a:spcPts val="0"/>
                        </a:spcAft>
                      </a:pPr>
                      <a:r>
                        <a:rPr lang="en-US" sz="1400" b="0" i="0" u="none" strike="noStrike" dirty="0">
                          <a:solidFill>
                            <a:srgbClr val="000000"/>
                          </a:solidFill>
                          <a:effectLst/>
                          <a:latin typeface="Arial" panose="020B0604020202020204" pitchFamily="34" charset="0"/>
                        </a:rPr>
                        <a:t>Vaccine paper due Mar.24</a:t>
                      </a:r>
                      <a:r>
                        <a:rPr lang="en-US" sz="1400" b="0" i="0" u="none" strike="noStrike" dirty="0">
                          <a:solidFill>
                            <a:srgbClr val="000000"/>
                          </a:solidFill>
                          <a:effectLst/>
                          <a:highlight>
                            <a:srgbClr val="00FF00"/>
                          </a:highlight>
                          <a:latin typeface="Arial" panose="020B0604020202020204" pitchFamily="34" charset="0"/>
                        </a:rPr>
                        <a:t>, Test #2 also in Week 10</a:t>
                      </a:r>
                      <a:endParaRPr lang="en-US" sz="1400" dirty="0">
                        <a:effectLst/>
                        <a:highlight>
                          <a:srgbClr val="00FF00"/>
                        </a:highligh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0232275"/>
                  </a:ext>
                </a:extLst>
              </a:tr>
              <a:tr h="1170539">
                <a:tc>
                  <a:txBody>
                    <a:bodyPr/>
                    <a:lstStyle/>
                    <a:p>
                      <a:pPr algn="ctr" rtl="0" fontAlgn="t">
                        <a:spcBef>
                          <a:spcPts val="0"/>
                        </a:spcBef>
                        <a:spcAft>
                          <a:spcPts val="0"/>
                        </a:spcAft>
                      </a:pPr>
                      <a:r>
                        <a:rPr lang="en-US" sz="1400" b="1" i="0" u="none" strike="noStrike">
                          <a:solidFill>
                            <a:srgbClr val="000000"/>
                          </a:solidFill>
                          <a:effectLst/>
                          <a:latin typeface="Arial" panose="020B0604020202020204" pitchFamily="34" charset="0"/>
                        </a:rPr>
                        <a:t>DATES</a:t>
                      </a:r>
                      <a:endParaRPr lang="en-US" sz="1400">
                        <a:effectLst/>
                      </a:endParaRPr>
                    </a:p>
                    <a:p>
                      <a:pPr rtl="0" fontAlgn="t">
                        <a:spcBef>
                          <a:spcPts val="0"/>
                        </a:spcBef>
                        <a:spcAft>
                          <a:spcPts val="0"/>
                        </a:spcAft>
                      </a:pPr>
                      <a:br>
                        <a:rPr lang="en-US" sz="1400">
                          <a:effectLst/>
                        </a:rPr>
                      </a:br>
                      <a:r>
                        <a:rPr lang="en-US" sz="1400" b="1" i="0" u="none" strike="noStrike">
                          <a:solidFill>
                            <a:srgbClr val="000000"/>
                          </a:solidFill>
                          <a:effectLst/>
                          <a:latin typeface="Arial" panose="020B0604020202020204" pitchFamily="34" charset="0"/>
                        </a:rPr>
                        <a:t>          Lecture </a:t>
                      </a:r>
                      <a:endParaRPr lang="en-US" sz="1400">
                        <a:effectLst/>
                      </a:endParaRPr>
                    </a:p>
                    <a:p>
                      <a:pPr algn="ctr" rtl="0" fontAlgn="t">
                        <a:spcBef>
                          <a:spcPts val="0"/>
                        </a:spcBef>
                        <a:spcAft>
                          <a:spcPts val="0"/>
                        </a:spcAft>
                      </a:pPr>
                      <a:r>
                        <a:rPr lang="en-US" sz="1400" b="1" i="0" u="none" strike="noStrike">
                          <a:solidFill>
                            <a:srgbClr val="000000"/>
                          </a:solidFill>
                          <a:effectLst/>
                          <a:latin typeface="Arial" panose="020B0604020202020204" pitchFamily="34" charset="0"/>
                        </a:rPr>
                        <a:t>And Lab ZOOM sessions (1-2 pm)</a:t>
                      </a:r>
                      <a:endParaRPr lang="en-US" sz="1400">
                        <a:effectLs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br>
                        <a:rPr lang="en-US" sz="1400">
                          <a:effectLst/>
                        </a:rPr>
                      </a:br>
                      <a:br>
                        <a:rPr lang="en-US" sz="1400">
                          <a:effectLst/>
                        </a:rPr>
                      </a:br>
                      <a:r>
                        <a:rPr lang="en-US" sz="1400" b="1" i="0" u="none" strike="noStrike">
                          <a:solidFill>
                            <a:srgbClr val="000000"/>
                          </a:solidFill>
                          <a:effectLst/>
                          <a:latin typeface="Arial" panose="020B0604020202020204" pitchFamily="34" charset="0"/>
                        </a:rPr>
                        <a:t>Read and Watch</a:t>
                      </a:r>
                      <a:endParaRPr lang="en-US" sz="1400">
                        <a:effectLst/>
                      </a:endParaRPr>
                    </a:p>
                    <a:p>
                      <a:pPr algn="ctr" rtl="0" fontAlgn="t">
                        <a:spcBef>
                          <a:spcPts val="0"/>
                        </a:spcBef>
                        <a:spcAft>
                          <a:spcPts val="0"/>
                        </a:spcAft>
                      </a:pPr>
                      <a:r>
                        <a:rPr lang="en-US" sz="1400" b="1" i="0" u="none" strike="noStrike">
                          <a:solidFill>
                            <a:srgbClr val="000000"/>
                          </a:solidFill>
                          <a:effectLst/>
                          <a:latin typeface="Arial" panose="020B0604020202020204" pitchFamily="34" charset="0"/>
                        </a:rPr>
                        <a:t>Chapter</a:t>
                      </a:r>
                      <a:endParaRPr lang="en-US" sz="1400">
                        <a:effectLs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br>
                        <a:rPr lang="en-US" sz="1400">
                          <a:effectLst/>
                        </a:rPr>
                      </a:br>
                      <a:br>
                        <a:rPr lang="en-US" sz="1400">
                          <a:effectLst/>
                        </a:rPr>
                      </a:br>
                      <a:r>
                        <a:rPr lang="en-US" sz="1400" b="1" i="0" u="none" strike="noStrike">
                          <a:solidFill>
                            <a:srgbClr val="000000"/>
                          </a:solidFill>
                          <a:effectLst/>
                          <a:latin typeface="Arial" panose="020B0604020202020204" pitchFamily="34" charset="0"/>
                        </a:rPr>
                        <a:t>Assignments, including Lab</a:t>
                      </a:r>
                      <a:endParaRPr lang="en-US" sz="1400">
                        <a:effectLs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br>
                        <a:rPr lang="en-US" sz="1400" dirty="0">
                          <a:effectLst/>
                        </a:rPr>
                      </a:br>
                      <a:br>
                        <a:rPr lang="en-US" sz="1400" dirty="0">
                          <a:effectLst/>
                        </a:rPr>
                      </a:br>
                      <a:r>
                        <a:rPr lang="en-US" sz="1400" b="1" i="0" u="none" strike="noStrike" dirty="0">
                          <a:solidFill>
                            <a:srgbClr val="000000"/>
                          </a:solidFill>
                          <a:effectLst/>
                          <a:latin typeface="Arial" panose="020B0604020202020204" pitchFamily="34" charset="0"/>
                        </a:rPr>
                        <a:t>Due date</a:t>
                      </a:r>
                      <a:endParaRPr lang="en-US" sz="1400" dirty="0">
                        <a:effectLs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73475662"/>
                  </a:ext>
                </a:extLst>
              </a:tr>
              <a:tr h="1330946">
                <a:tc rowSpan="2">
                  <a:txBody>
                    <a:bodyPr/>
                    <a:lstStyle/>
                    <a:p>
                      <a:pPr algn="ctr" rtl="0" fontAlgn="t">
                        <a:spcBef>
                          <a:spcPts val="0"/>
                        </a:spcBef>
                        <a:spcAft>
                          <a:spcPts val="0"/>
                        </a:spcAft>
                      </a:pPr>
                      <a:r>
                        <a:rPr lang="en-US" sz="1400" b="0" i="0" u="none" strike="noStrike">
                          <a:solidFill>
                            <a:srgbClr val="000000"/>
                          </a:solidFill>
                          <a:effectLst/>
                          <a:latin typeface="Arial" panose="020B0604020202020204" pitchFamily="34" charset="0"/>
                        </a:rPr>
                        <a:t>Week 9:Monday, March 11</a:t>
                      </a:r>
                      <a:endParaRPr lang="en-US" sz="1400">
                        <a:effectLst/>
                      </a:endParaRPr>
                    </a:p>
                    <a:p>
                      <a:pPr fontAlgn="t"/>
                      <a:br>
                        <a:rPr lang="en-US" sz="1400">
                          <a:effectLst/>
                        </a:rPr>
                      </a:br>
                      <a:endParaRPr lang="en-US" sz="1400">
                        <a:effectLs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rtl="0" fontAlgn="t">
                        <a:spcBef>
                          <a:spcPts val="0"/>
                        </a:spcBef>
                        <a:spcAft>
                          <a:spcPts val="0"/>
                        </a:spcAft>
                      </a:pPr>
                      <a:r>
                        <a:rPr lang="en-US" sz="1400" b="1" i="0" u="none" strike="noStrike">
                          <a:solidFill>
                            <a:srgbClr val="000000"/>
                          </a:solidFill>
                          <a:effectLst/>
                          <a:latin typeface="Arial" panose="020B0604020202020204" pitchFamily="34" charset="0"/>
                        </a:rPr>
                        <a:t>Urinary</a:t>
                      </a:r>
                      <a:endParaRPr lang="en-US" sz="1400">
                        <a:effectLst/>
                      </a:endParaRPr>
                    </a:p>
                    <a:p>
                      <a:pPr algn="ctr" rtl="0" fontAlgn="t">
                        <a:spcBef>
                          <a:spcPts val="0"/>
                        </a:spcBef>
                        <a:spcAft>
                          <a:spcPts val="0"/>
                        </a:spcAft>
                      </a:pPr>
                      <a:r>
                        <a:rPr lang="en-US" sz="1400" b="0" i="0" u="none" strike="noStrike">
                          <a:solidFill>
                            <a:srgbClr val="000000"/>
                          </a:solidFill>
                          <a:effectLst/>
                          <a:latin typeface="Arial" panose="020B0604020202020204" pitchFamily="34" charset="0"/>
                        </a:rPr>
                        <a:t>Read Ch 24</a:t>
                      </a:r>
                      <a:endParaRPr lang="en-US" sz="1400">
                        <a:effectLst/>
                      </a:endParaRPr>
                    </a:p>
                    <a:p>
                      <a:pPr algn="ctr" rtl="0" fontAlgn="t">
                        <a:spcBef>
                          <a:spcPts val="0"/>
                        </a:spcBef>
                        <a:spcAft>
                          <a:spcPts val="0"/>
                        </a:spcAft>
                      </a:pPr>
                      <a:r>
                        <a:rPr lang="en-US" sz="1400" b="0" i="0" u="none" strike="noStrike">
                          <a:solidFill>
                            <a:srgbClr val="000000"/>
                          </a:solidFill>
                          <a:effectLst/>
                          <a:latin typeface="Arial" panose="020B0604020202020204" pitchFamily="34" charset="0"/>
                        </a:rPr>
                        <a:t>And watch videos</a:t>
                      </a:r>
                      <a:endParaRPr lang="en-US" sz="1400">
                        <a:effectLs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1400" b="0" i="0" u="none" strike="noStrike" dirty="0">
                          <a:solidFill>
                            <a:srgbClr val="000000"/>
                          </a:solidFill>
                          <a:effectLst/>
                          <a:latin typeface="Arial" panose="020B0604020202020204" pitchFamily="34" charset="0"/>
                        </a:rPr>
                        <a:t>RRM 24</a:t>
                      </a:r>
                      <a:br>
                        <a:rPr lang="en-US" sz="1400" dirty="0">
                          <a:effectLst/>
                        </a:rPr>
                      </a:br>
                      <a:r>
                        <a:rPr lang="en-US" sz="1400" b="0" i="0" u="none" strike="noStrike" dirty="0">
                          <a:solidFill>
                            <a:srgbClr val="000000"/>
                          </a:solidFill>
                          <a:effectLst/>
                          <a:latin typeface="Arial" panose="020B0604020202020204" pitchFamily="34" charset="0"/>
                        </a:rPr>
                        <a:t>Case: Collapsed pitcher</a:t>
                      </a:r>
                      <a:br>
                        <a:rPr lang="en-US" sz="1400" dirty="0">
                          <a:effectLst/>
                        </a:rPr>
                      </a:br>
                      <a:r>
                        <a:rPr lang="en-US" sz="1400" b="0" i="0" u="none" strike="noStrike" dirty="0">
                          <a:solidFill>
                            <a:srgbClr val="000000"/>
                          </a:solidFill>
                          <a:effectLst/>
                          <a:latin typeface="Arial" panose="020B0604020202020204" pitchFamily="34" charset="0"/>
                        </a:rPr>
                        <a:t>Partner Review ONLY. Take notes for Individual, Final Review</a:t>
                      </a:r>
                      <a:endParaRPr lang="en-US" sz="1400" dirty="0">
                        <a:effectLst/>
                      </a:endParaRPr>
                    </a:p>
                    <a:p>
                      <a:pPr fontAlgn="t"/>
                      <a:br>
                        <a:rPr lang="en-US" sz="1400" dirty="0">
                          <a:effectLst/>
                        </a:rPr>
                      </a:br>
                      <a:endParaRPr lang="en-US" sz="1400" dirty="0">
                        <a:effectLs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rtl="0" fontAlgn="t">
                        <a:spcBef>
                          <a:spcPts val="0"/>
                        </a:spcBef>
                        <a:spcAft>
                          <a:spcPts val="0"/>
                        </a:spcAft>
                      </a:pPr>
                      <a:r>
                        <a:rPr lang="en-US" sz="1400" b="0" i="0" u="none" strike="noStrike" dirty="0">
                          <a:solidFill>
                            <a:srgbClr val="000000"/>
                          </a:solidFill>
                          <a:effectLst/>
                          <a:latin typeface="Arial" panose="020B0604020202020204" pitchFamily="34" charset="0"/>
                        </a:rPr>
                        <a:t>Sunday, March 17</a:t>
                      </a:r>
                      <a:endParaRPr lang="en-US" sz="1400" dirty="0">
                        <a:effectLs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84244233"/>
                  </a:ext>
                </a:extLst>
              </a:tr>
              <a:tr h="502199">
                <a:tc vMerge="1">
                  <a:txBody>
                    <a:bodyPr/>
                    <a:lstStyle/>
                    <a:p>
                      <a:endParaRPr lang="en-US"/>
                    </a:p>
                  </a:txBody>
                  <a:tcPr/>
                </a:tc>
                <a:tc vMerge="1">
                  <a:txBody>
                    <a:bodyPr/>
                    <a:lstStyle/>
                    <a:p>
                      <a:endParaRPr lang="en-US"/>
                    </a:p>
                  </a:txBody>
                  <a:tcPr/>
                </a:tc>
                <a:tc>
                  <a:txBody>
                    <a:bodyPr/>
                    <a:lstStyle/>
                    <a:p>
                      <a:pPr algn="ctr" fontAlgn="t"/>
                      <a:r>
                        <a:rPr lang="en-US" sz="1600" dirty="0">
                          <a:effectLst/>
                          <a:highlight>
                            <a:srgbClr val="FFFF00"/>
                          </a:highlight>
                        </a:rPr>
                        <a:t>LAB CONNECT</a:t>
                      </a:r>
                      <a:br>
                        <a:rPr lang="en-US" sz="1000" dirty="0">
                          <a:effectLst/>
                          <a:highlight>
                            <a:srgbClr val="FFFF00"/>
                          </a:highlight>
                        </a:rPr>
                      </a:br>
                      <a:endParaRPr lang="en-US" sz="1000" dirty="0">
                        <a:effectLst/>
                        <a:highlight>
                          <a:srgbClr val="FFFF00"/>
                        </a:highlight>
                      </a:endParaRPr>
                    </a:p>
                  </a:txBody>
                  <a:tcPr marL="35993" marR="35993" marT="35993" marB="3599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EFEF"/>
                    </a:solidFill>
                  </a:tcPr>
                </a:tc>
                <a:tc vMerge="1">
                  <a:txBody>
                    <a:bodyPr/>
                    <a:lstStyle/>
                    <a:p>
                      <a:endParaRPr lang="en-US"/>
                    </a:p>
                  </a:txBody>
                  <a:tcPr/>
                </a:tc>
                <a:extLst>
                  <a:ext uri="{0D108BD9-81ED-4DB2-BD59-A6C34878D82A}">
                    <a16:rowId xmlns:a16="http://schemas.microsoft.com/office/drawing/2014/main" val="2818898676"/>
                  </a:ext>
                </a:extLst>
              </a:tr>
            </a:tbl>
          </a:graphicData>
        </a:graphic>
      </p:graphicFrame>
      <p:sp>
        <p:nvSpPr>
          <p:cNvPr id="8" name="Rectangle 1">
            <a:extLst>
              <a:ext uri="{FF2B5EF4-FFF2-40B4-BE49-F238E27FC236}">
                <a16:creationId xmlns:a16="http://schemas.microsoft.com/office/drawing/2014/main" id="{37EB5D32-6FC1-A557-EC4C-27DE33908A57}"/>
              </a:ext>
            </a:extLst>
          </p:cNvPr>
          <p:cNvSpPr>
            <a:spLocks noChangeArrowheads="1"/>
          </p:cNvSpPr>
          <p:nvPr/>
        </p:nvSpPr>
        <p:spPr bwMode="auto">
          <a:xfrm>
            <a:off x="-11581273" y="0"/>
            <a:ext cx="3498209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75915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E9C1C-D6C1-D7D3-1F60-6375E9CE8277}"/>
              </a:ext>
            </a:extLst>
          </p:cNvPr>
          <p:cNvSpPr>
            <a:spLocks noGrp="1"/>
          </p:cNvSpPr>
          <p:nvPr>
            <p:ph type="title"/>
          </p:nvPr>
        </p:nvSpPr>
        <p:spPr/>
        <p:txBody>
          <a:bodyPr/>
          <a:lstStyle/>
          <a:p>
            <a:r>
              <a:rPr lang="en-US" dirty="0"/>
              <a:t>Review, Review, Review: (individual first) </a:t>
            </a:r>
            <a:br>
              <a:rPr lang="en-US" dirty="0"/>
            </a:br>
            <a:r>
              <a:rPr lang="en-US" dirty="0"/>
              <a:t>but handing in the GROUP review only</a:t>
            </a:r>
          </a:p>
        </p:txBody>
      </p:sp>
      <p:pic>
        <p:nvPicPr>
          <p:cNvPr id="5" name="Content Placeholder 4" descr="A screenshot of a computer&#10;&#10;Description automatically generated">
            <a:extLst>
              <a:ext uri="{FF2B5EF4-FFF2-40B4-BE49-F238E27FC236}">
                <a16:creationId xmlns:a16="http://schemas.microsoft.com/office/drawing/2014/main" id="{2D142CA2-21FD-D128-5BF3-FC1E7B255B4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885951" y="1943100"/>
            <a:ext cx="8572500" cy="4617719"/>
          </a:xfrm>
        </p:spPr>
      </p:pic>
    </p:spTree>
    <p:extLst>
      <p:ext uri="{BB962C8B-B14F-4D97-AF65-F5344CB8AC3E}">
        <p14:creationId xmlns:p14="http://schemas.microsoft.com/office/powerpoint/2010/main" val="1061373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D880886B-02ED-4317-9236-CB60C22CF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48E87E-D115-43AB-950D-23DCE401AD30}"/>
              </a:ext>
            </a:extLst>
          </p:cNvPr>
          <p:cNvSpPr>
            <a:spLocks noGrp="1"/>
          </p:cNvSpPr>
          <p:nvPr>
            <p:ph type="title"/>
          </p:nvPr>
        </p:nvSpPr>
        <p:spPr>
          <a:xfrm>
            <a:off x="640080" y="4419600"/>
            <a:ext cx="10908792" cy="1203960"/>
          </a:xfrm>
        </p:spPr>
        <p:txBody>
          <a:bodyPr vert="horz" lIns="91440" tIns="45720" rIns="91440" bIns="45720" rtlCol="0" anchor="ctr">
            <a:normAutofit fontScale="90000"/>
          </a:bodyPr>
          <a:lstStyle/>
          <a:p>
            <a:pPr algn="ctr"/>
            <a:r>
              <a:rPr lang="en-US" sz="3600" dirty="0"/>
              <a:t>NEW 20.2. </a:t>
            </a:r>
            <a:r>
              <a:rPr lang="en-US" sz="3600" b="1" dirty="0"/>
              <a:t>Blood Flow, BP and Resistance</a:t>
            </a:r>
            <a:br>
              <a:rPr lang="en-US" sz="3600" dirty="0"/>
            </a:br>
            <a:r>
              <a:rPr lang="en-US" sz="3600" dirty="0"/>
              <a:t>GREAT JOB ON THIS!</a:t>
            </a:r>
            <a:br>
              <a:rPr lang="en-US" sz="3600" kern="1200" dirty="0">
                <a:solidFill>
                  <a:schemeClr val="tx1"/>
                </a:solidFill>
                <a:latin typeface="+mj-lt"/>
                <a:ea typeface="+mj-ea"/>
                <a:cs typeface="+mj-cs"/>
              </a:rPr>
            </a:br>
            <a:endParaRPr lang="en-US" sz="3600" kern="1200" dirty="0">
              <a:solidFill>
                <a:schemeClr val="tx1"/>
              </a:solidFill>
              <a:latin typeface="+mj-lt"/>
              <a:ea typeface="+mj-ea"/>
              <a:cs typeface="+mj-cs"/>
            </a:endParaRPr>
          </a:p>
        </p:txBody>
      </p:sp>
      <p:pic>
        <p:nvPicPr>
          <p:cNvPr id="5122" name="Picture 2" descr="Choosing the Correct Boat Hose | BoatUS">
            <a:extLst>
              <a:ext uri="{FF2B5EF4-FFF2-40B4-BE49-F238E27FC236}">
                <a16:creationId xmlns:a16="http://schemas.microsoft.com/office/drawing/2014/main" id="{8C4867E0-38F5-4D2F-AC37-5385F588C1F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145" r="7772" b="-1"/>
          <a:stretch/>
        </p:blipFill>
        <p:spPr bwMode="auto">
          <a:xfrm>
            <a:off x="5" y="-11"/>
            <a:ext cx="6455223" cy="4441990"/>
          </a:xfrm>
          <a:custGeom>
            <a:avLst/>
            <a:gdLst/>
            <a:ahLst/>
            <a:cxnLst/>
            <a:rect l="l" t="t" r="r" b="b"/>
            <a:pathLst>
              <a:path w="6002835" h="4194796">
                <a:moveTo>
                  <a:pt x="0" y="0"/>
                </a:moveTo>
                <a:lnTo>
                  <a:pt x="5999418" y="0"/>
                </a:lnTo>
                <a:lnTo>
                  <a:pt x="5996190" y="32760"/>
                </a:lnTo>
                <a:cubicBezTo>
                  <a:pt x="5998706" y="293110"/>
                  <a:pt x="5983874" y="553460"/>
                  <a:pt x="5997116" y="813682"/>
                </a:cubicBezTo>
                <a:cubicBezTo>
                  <a:pt x="6007314" y="1015047"/>
                  <a:pt x="6000824" y="1216284"/>
                  <a:pt x="5997116" y="1417522"/>
                </a:cubicBezTo>
                <a:cubicBezTo>
                  <a:pt x="5989967" y="1803471"/>
                  <a:pt x="6000824" y="2188911"/>
                  <a:pt x="5996190" y="2574351"/>
                </a:cubicBezTo>
                <a:cubicBezTo>
                  <a:pt x="5994204" y="2745205"/>
                  <a:pt x="5996454" y="2915805"/>
                  <a:pt x="6000824" y="3086660"/>
                </a:cubicBezTo>
                <a:cubicBezTo>
                  <a:pt x="6007180" y="3330611"/>
                  <a:pt x="5997382" y="3574689"/>
                  <a:pt x="5986656" y="3818514"/>
                </a:cubicBezTo>
                <a:cubicBezTo>
                  <a:pt x="5983054" y="3885559"/>
                  <a:pt x="5982107" y="3952684"/>
                  <a:pt x="5983808" y="4019746"/>
                </a:cubicBezTo>
                <a:lnTo>
                  <a:pt x="5993788" y="4173418"/>
                </a:lnTo>
                <a:lnTo>
                  <a:pt x="5955106" y="4175101"/>
                </a:lnTo>
                <a:cubicBezTo>
                  <a:pt x="5890100" y="4175133"/>
                  <a:pt x="5825078" y="4173227"/>
                  <a:pt x="5760087" y="4171956"/>
                </a:cubicBezTo>
                <a:cubicBezTo>
                  <a:pt x="5521345" y="4167509"/>
                  <a:pt x="5282477" y="4171956"/>
                  <a:pt x="5044242" y="4149213"/>
                </a:cubicBezTo>
                <a:cubicBezTo>
                  <a:pt x="4979506" y="4143051"/>
                  <a:pt x="4914326" y="4139111"/>
                  <a:pt x="4849272" y="4139890"/>
                </a:cubicBezTo>
                <a:cubicBezTo>
                  <a:pt x="4784218" y="4140668"/>
                  <a:pt x="4719291" y="4146163"/>
                  <a:pt x="4655063" y="4158869"/>
                </a:cubicBezTo>
                <a:cubicBezTo>
                  <a:pt x="4447578" y="4199146"/>
                  <a:pt x="4239457" y="4201688"/>
                  <a:pt x="4029811" y="4185424"/>
                </a:cubicBezTo>
                <a:cubicBezTo>
                  <a:pt x="3943792" y="4178690"/>
                  <a:pt x="3857774" y="4167509"/>
                  <a:pt x="3771375" y="4169669"/>
                </a:cubicBezTo>
                <a:cubicBezTo>
                  <a:pt x="3623225" y="4173608"/>
                  <a:pt x="3474948" y="4165603"/>
                  <a:pt x="3326672" y="4167636"/>
                </a:cubicBezTo>
                <a:cubicBezTo>
                  <a:pt x="3322669" y="4168208"/>
                  <a:pt x="3318578" y="4167674"/>
                  <a:pt x="3314855" y="4166111"/>
                </a:cubicBezTo>
                <a:cubicBezTo>
                  <a:pt x="3278008" y="4140827"/>
                  <a:pt x="3237604" y="4150610"/>
                  <a:pt x="3199487" y="4157217"/>
                </a:cubicBezTo>
                <a:cubicBezTo>
                  <a:pt x="3072810" y="4179198"/>
                  <a:pt x="2946260" y="4189998"/>
                  <a:pt x="2817550" y="4172972"/>
                </a:cubicBezTo>
                <a:cubicBezTo>
                  <a:pt x="2694647" y="4155146"/>
                  <a:pt x="2569990" y="4152923"/>
                  <a:pt x="2446541" y="4166365"/>
                </a:cubicBezTo>
                <a:cubicBezTo>
                  <a:pt x="2276791" y="4186186"/>
                  <a:pt x="2107677" y="4181993"/>
                  <a:pt x="1938308" y="4166365"/>
                </a:cubicBezTo>
                <a:cubicBezTo>
                  <a:pt x="1869570" y="4160013"/>
                  <a:pt x="1799815" y="4149213"/>
                  <a:pt x="1731712" y="4165095"/>
                </a:cubicBezTo>
                <a:cubicBezTo>
                  <a:pt x="1647854" y="4184535"/>
                  <a:pt x="1564250" y="4178182"/>
                  <a:pt x="1480137" y="4173862"/>
                </a:cubicBezTo>
                <a:cubicBezTo>
                  <a:pt x="1373663" y="4168271"/>
                  <a:pt x="1267442" y="4152135"/>
                  <a:pt x="1160586" y="4164841"/>
                </a:cubicBezTo>
                <a:cubicBezTo>
                  <a:pt x="1111161" y="4170685"/>
                  <a:pt x="1062116" y="4179961"/>
                  <a:pt x="1012055" y="4177547"/>
                </a:cubicBezTo>
                <a:cubicBezTo>
                  <a:pt x="873562" y="4171194"/>
                  <a:pt x="735196" y="4163697"/>
                  <a:pt x="596449" y="4164841"/>
                </a:cubicBezTo>
                <a:cubicBezTo>
                  <a:pt x="538383" y="4165222"/>
                  <a:pt x="480699" y="4167128"/>
                  <a:pt x="422887" y="4171321"/>
                </a:cubicBezTo>
                <a:cubicBezTo>
                  <a:pt x="315015" y="4179198"/>
                  <a:pt x="207524" y="4168525"/>
                  <a:pt x="100033" y="4164714"/>
                </a:cubicBezTo>
                <a:lnTo>
                  <a:pt x="0" y="4169195"/>
                </a:lnTo>
                <a:close/>
              </a:path>
            </a:pathLst>
          </a:custGeom>
          <a:noFill/>
          <a:extLst>
            <a:ext uri="{909E8E84-426E-40DD-AFC4-6F175D3DCCD1}">
              <a14:hiddenFill xmlns:a14="http://schemas.microsoft.com/office/drawing/2010/main">
                <a:solidFill>
                  <a:srgbClr val="FFFFFF"/>
                </a:solidFill>
              </a14:hiddenFill>
            </a:ext>
          </a:extLst>
        </p:spPr>
      </p:pic>
      <p:pic>
        <p:nvPicPr>
          <p:cNvPr id="5124" name="Picture 4" descr="500+ Crowd Cheering Pictures | Download Free Images on Unsplash">
            <a:extLst>
              <a:ext uri="{FF2B5EF4-FFF2-40B4-BE49-F238E27FC236}">
                <a16:creationId xmlns:a16="http://schemas.microsoft.com/office/drawing/2014/main" id="{0C3954AD-A125-438D-8E54-DDBB13C8F4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2" r="3" b="3"/>
          <a:stretch/>
        </p:blipFill>
        <p:spPr bwMode="auto">
          <a:xfrm>
            <a:off x="6621644" y="780233"/>
            <a:ext cx="5200236" cy="3526959"/>
          </a:xfrm>
          <a:custGeom>
            <a:avLst/>
            <a:gdLst/>
            <a:ahLst/>
            <a:cxnLst/>
            <a:rect l="l" t="t" r="r" b="b"/>
            <a:pathLst>
              <a:path w="6009490" h="4186171">
                <a:moveTo>
                  <a:pt x="9049" y="0"/>
                </a:moveTo>
                <a:lnTo>
                  <a:pt x="6009490" y="0"/>
                </a:lnTo>
                <a:lnTo>
                  <a:pt x="6009490" y="4168273"/>
                </a:lnTo>
                <a:lnTo>
                  <a:pt x="5803951" y="4172925"/>
                </a:lnTo>
                <a:cubicBezTo>
                  <a:pt x="5729787" y="4171950"/>
                  <a:pt x="5655658" y="4168322"/>
                  <a:pt x="5581704" y="4162045"/>
                </a:cubicBezTo>
                <a:cubicBezTo>
                  <a:pt x="5474340" y="4154041"/>
                  <a:pt x="5366086" y="4142987"/>
                  <a:pt x="5259485" y="4163316"/>
                </a:cubicBezTo>
                <a:cubicBezTo>
                  <a:pt x="5142465" y="4185805"/>
                  <a:pt x="5025571" y="4185932"/>
                  <a:pt x="4907534" y="4180215"/>
                </a:cubicBezTo>
                <a:cubicBezTo>
                  <a:pt x="4806650" y="4175387"/>
                  <a:pt x="4706147" y="4149975"/>
                  <a:pt x="4604501" y="4176784"/>
                </a:cubicBezTo>
                <a:cubicBezTo>
                  <a:pt x="4594387" y="4178258"/>
                  <a:pt x="4584082" y="4177826"/>
                  <a:pt x="4574133" y="4175514"/>
                </a:cubicBezTo>
                <a:cubicBezTo>
                  <a:pt x="4462958" y="4160140"/>
                  <a:pt x="4351020" y="4172718"/>
                  <a:pt x="4239463" y="4168398"/>
                </a:cubicBezTo>
                <a:cubicBezTo>
                  <a:pt x="4188005" y="4166365"/>
                  <a:pt x="4135530" y="4167509"/>
                  <a:pt x="4084706" y="4162045"/>
                </a:cubicBezTo>
                <a:cubicBezTo>
                  <a:pt x="3968067" y="4149594"/>
                  <a:pt x="3851682" y="4142987"/>
                  <a:pt x="3736314" y="4172337"/>
                </a:cubicBezTo>
                <a:cubicBezTo>
                  <a:pt x="3702643" y="4180253"/>
                  <a:pt x="3668235" y="4184509"/>
                  <a:pt x="3633650" y="4185043"/>
                </a:cubicBezTo>
                <a:cubicBezTo>
                  <a:pt x="3520696" y="4189109"/>
                  <a:pt x="3408122" y="4181358"/>
                  <a:pt x="3295549" y="4175005"/>
                </a:cubicBezTo>
                <a:cubicBezTo>
                  <a:pt x="3217408" y="4170558"/>
                  <a:pt x="3139394" y="4160902"/>
                  <a:pt x="3061127" y="4169034"/>
                </a:cubicBezTo>
                <a:cubicBezTo>
                  <a:pt x="3015640" y="4173735"/>
                  <a:pt x="2969772" y="4173735"/>
                  <a:pt x="2924285" y="4169034"/>
                </a:cubicBezTo>
                <a:cubicBezTo>
                  <a:pt x="2840452" y="4159212"/>
                  <a:pt x="2755870" y="4157382"/>
                  <a:pt x="2671694" y="4163570"/>
                </a:cubicBezTo>
                <a:cubicBezTo>
                  <a:pt x="2546033" y="4174370"/>
                  <a:pt x="2420500" y="4183391"/>
                  <a:pt x="2294459" y="4166238"/>
                </a:cubicBezTo>
                <a:cubicBezTo>
                  <a:pt x="2222976" y="4155006"/>
                  <a:pt x="2150298" y="4153685"/>
                  <a:pt x="2078460" y="4162300"/>
                </a:cubicBezTo>
                <a:cubicBezTo>
                  <a:pt x="1907313" y="4186314"/>
                  <a:pt x="1735785" y="4178563"/>
                  <a:pt x="1564257" y="4168653"/>
                </a:cubicBezTo>
                <a:cubicBezTo>
                  <a:pt x="1449650" y="4161918"/>
                  <a:pt x="1334536" y="4149594"/>
                  <a:pt x="1220183" y="4165857"/>
                </a:cubicBezTo>
                <a:cubicBezTo>
                  <a:pt x="1074321" y="4186186"/>
                  <a:pt x="928331" y="4179452"/>
                  <a:pt x="782087" y="4173481"/>
                </a:cubicBezTo>
                <a:cubicBezTo>
                  <a:pt x="674723" y="4169034"/>
                  <a:pt x="567232" y="4155565"/>
                  <a:pt x="459614" y="4172210"/>
                </a:cubicBezTo>
                <a:cubicBezTo>
                  <a:pt x="448535" y="4173722"/>
                  <a:pt x="437265" y="4172591"/>
                  <a:pt x="426706" y="4168907"/>
                </a:cubicBezTo>
                <a:cubicBezTo>
                  <a:pt x="385869" y="4155464"/>
                  <a:pt x="342085" y="4153660"/>
                  <a:pt x="300283" y="4163697"/>
                </a:cubicBezTo>
                <a:cubicBezTo>
                  <a:pt x="223159" y="4180596"/>
                  <a:pt x="146162" y="4187965"/>
                  <a:pt x="67640" y="4172591"/>
                </a:cubicBezTo>
                <a:lnTo>
                  <a:pt x="14015" y="4169393"/>
                </a:lnTo>
                <a:lnTo>
                  <a:pt x="28554" y="3856095"/>
                </a:lnTo>
                <a:cubicBezTo>
                  <a:pt x="30458" y="3735660"/>
                  <a:pt x="27412" y="3615306"/>
                  <a:pt x="15626" y="3495237"/>
                </a:cubicBezTo>
                <a:cubicBezTo>
                  <a:pt x="-847" y="3348740"/>
                  <a:pt x="-4304" y="3201174"/>
                  <a:pt x="5296" y="3054118"/>
                </a:cubicBezTo>
                <a:cubicBezTo>
                  <a:pt x="11786" y="2969961"/>
                  <a:pt x="18539" y="2885804"/>
                  <a:pt x="22776" y="2801522"/>
                </a:cubicBezTo>
                <a:cubicBezTo>
                  <a:pt x="28180" y="2681630"/>
                  <a:pt x="25173" y="2561524"/>
                  <a:pt x="13771" y="2442014"/>
                </a:cubicBezTo>
                <a:cubicBezTo>
                  <a:pt x="4237" y="2350879"/>
                  <a:pt x="3177" y="2259120"/>
                  <a:pt x="10593" y="2167807"/>
                </a:cubicBezTo>
                <a:cubicBezTo>
                  <a:pt x="25690" y="2012336"/>
                  <a:pt x="9931" y="1856863"/>
                  <a:pt x="5032" y="1701516"/>
                </a:cubicBezTo>
                <a:cubicBezTo>
                  <a:pt x="-3577" y="1415742"/>
                  <a:pt x="20393" y="1130095"/>
                  <a:pt x="9666" y="844320"/>
                </a:cubicBezTo>
                <a:cubicBezTo>
                  <a:pt x="3841" y="702958"/>
                  <a:pt x="16420" y="561723"/>
                  <a:pt x="9666" y="420361"/>
                </a:cubicBezTo>
                <a:cubicBezTo>
                  <a:pt x="4105" y="319805"/>
                  <a:pt x="397" y="219250"/>
                  <a:pt x="4105" y="118568"/>
                </a:cubicBezTo>
                <a:cubicBezTo>
                  <a:pt x="5164" y="91109"/>
                  <a:pt x="5826" y="63523"/>
                  <a:pt x="9534" y="36446"/>
                </a:cubicBezTo>
                <a:close/>
              </a:path>
            </a:pathLst>
          </a:custGeom>
          <a:noFill/>
          <a:extLst>
            <a:ext uri="{909E8E84-426E-40DD-AFC4-6F175D3DCCD1}">
              <a14:hiddenFill xmlns:a14="http://schemas.microsoft.com/office/drawing/2010/main">
                <a:solidFill>
                  <a:srgbClr val="FFFFFF"/>
                </a:solidFill>
              </a14:hiddenFill>
            </a:ext>
          </a:extLst>
        </p:spPr>
      </p:pic>
      <p:sp>
        <p:nvSpPr>
          <p:cNvPr id="139" name="sketch line">
            <a:extLst>
              <a:ext uri="{FF2B5EF4-FFF2-40B4-BE49-F238E27FC236}">
                <a16:creationId xmlns:a16="http://schemas.microsoft.com/office/drawing/2014/main" id="{28C31856-6ABF-41FD-B683-B06E5FFF9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8439"/>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1201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00DF6-2A8A-475E-94CE-6DF5F9231390}"/>
              </a:ext>
            </a:extLst>
          </p:cNvPr>
          <p:cNvSpPr>
            <a:spLocks noGrp="1"/>
          </p:cNvSpPr>
          <p:nvPr>
            <p:ph type="title"/>
          </p:nvPr>
        </p:nvSpPr>
        <p:spPr/>
        <p:txBody>
          <a:bodyPr>
            <a:normAutofit fontScale="90000"/>
          </a:bodyPr>
          <a:lstStyle/>
          <a:p>
            <a:r>
              <a:rPr lang="en-US" dirty="0"/>
              <a:t>20.2 Vessels and Resistance: THINK-What can slow down blood flow? (mathematic, or practical)</a:t>
            </a:r>
          </a:p>
        </p:txBody>
      </p:sp>
      <p:sp>
        <p:nvSpPr>
          <p:cNvPr id="3" name="Content Placeholder 2">
            <a:extLst>
              <a:ext uri="{FF2B5EF4-FFF2-40B4-BE49-F238E27FC236}">
                <a16:creationId xmlns:a16="http://schemas.microsoft.com/office/drawing/2014/main" id="{BC18736B-9E42-45AA-AB47-2FA649BD2FD4}"/>
              </a:ext>
            </a:extLst>
          </p:cNvPr>
          <p:cNvSpPr>
            <a:spLocks noGrp="1"/>
          </p:cNvSpPr>
          <p:nvPr>
            <p:ph idx="1"/>
          </p:nvPr>
        </p:nvSpPr>
        <p:spPr>
          <a:xfrm>
            <a:off x="1590674" y="1571625"/>
            <a:ext cx="9763125" cy="4605338"/>
          </a:xfrm>
        </p:spPr>
        <p:txBody>
          <a:bodyPr>
            <a:normAutofit lnSpcReduction="10000"/>
          </a:bodyPr>
          <a:lstStyle/>
          <a:p>
            <a:pPr marL="0" indent="0">
              <a:buNone/>
            </a:pPr>
            <a:endParaRPr lang="en-US" dirty="0"/>
          </a:p>
          <a:p>
            <a:pPr marL="0" indent="0">
              <a:buNone/>
            </a:pPr>
            <a:r>
              <a:rPr lang="en-US" dirty="0"/>
              <a:t>Note: Veins are called “capacitance” vessels. They have thinner walls, can stretch easily and therefore can hold a </a:t>
            </a:r>
            <a:r>
              <a:rPr lang="en-US" i="1" dirty="0"/>
              <a:t>lot-capacity.</a:t>
            </a:r>
            <a:endParaRPr lang="en-US" dirty="0"/>
          </a:p>
          <a:p>
            <a:pPr marL="0" indent="0">
              <a:buNone/>
            </a:pPr>
            <a:r>
              <a:rPr lang="en-US" u="sng" dirty="0"/>
              <a:t>Increase		Pressure			Flow</a:t>
            </a:r>
          </a:p>
          <a:p>
            <a:pPr marL="0" indent="0">
              <a:buNone/>
            </a:pPr>
            <a:r>
              <a:rPr lang="en-US" u="sng" dirty="0"/>
              <a:t>Volume 		Increase			Increase</a:t>
            </a:r>
          </a:p>
          <a:p>
            <a:pPr marL="0" indent="0">
              <a:buNone/>
            </a:pPr>
            <a:r>
              <a:rPr lang="en-US" sz="2400" u="sng" dirty="0"/>
              <a:t>Resistance/Viscosity </a:t>
            </a:r>
            <a:r>
              <a:rPr lang="en-US" u="sng" dirty="0"/>
              <a:t>	Increase			Decrease</a:t>
            </a:r>
          </a:p>
          <a:p>
            <a:pPr marL="0" indent="0">
              <a:buNone/>
            </a:pPr>
            <a:r>
              <a:rPr lang="en-US" u="sng" dirty="0"/>
              <a:t>Length		Decrease			Decrease</a:t>
            </a:r>
          </a:p>
          <a:p>
            <a:pPr marL="0" indent="0">
              <a:buNone/>
            </a:pPr>
            <a:r>
              <a:rPr lang="en-US" u="sng" dirty="0"/>
              <a:t>Diameter________Decrease</a:t>
            </a:r>
            <a:r>
              <a:rPr lang="en-US" u="sng"/>
              <a:t>_____________Increase</a:t>
            </a:r>
            <a:endParaRPr lang="en-US" u="sng" dirty="0"/>
          </a:p>
          <a:p>
            <a:pPr marL="0" indent="0">
              <a:buNone/>
            </a:pPr>
            <a:r>
              <a:rPr lang="en-US" u="sng" dirty="0"/>
              <a:t>	*remember that </a:t>
            </a:r>
            <a:r>
              <a:rPr lang="en-US" i="1" u="sng" dirty="0"/>
              <a:t>contraction</a:t>
            </a:r>
            <a:r>
              <a:rPr lang="en-US" u="sng" dirty="0"/>
              <a:t> decreases dia. &amp; </a:t>
            </a:r>
            <a:r>
              <a:rPr lang="en-US" i="1" u="sng" dirty="0"/>
              <a:t>relaxation</a:t>
            </a:r>
            <a:r>
              <a:rPr lang="en-US" u="sng" dirty="0"/>
              <a:t> increases it.</a:t>
            </a:r>
          </a:p>
          <a:p>
            <a:pPr marL="0" indent="0">
              <a:buNone/>
            </a:pPr>
            <a:endParaRPr lang="en-US" i="1" dirty="0"/>
          </a:p>
        </p:txBody>
      </p:sp>
      <p:pic>
        <p:nvPicPr>
          <p:cNvPr id="4" name="Picture 3">
            <a:extLst>
              <a:ext uri="{FF2B5EF4-FFF2-40B4-BE49-F238E27FC236}">
                <a16:creationId xmlns:a16="http://schemas.microsoft.com/office/drawing/2014/main" id="{5AC28E33-95D6-4893-AAD4-9961EDA6985E}"/>
              </a:ext>
            </a:extLst>
          </p:cNvPr>
          <p:cNvPicPr>
            <a:picLocks noChangeAspect="1"/>
          </p:cNvPicPr>
          <p:nvPr/>
        </p:nvPicPr>
        <p:blipFill>
          <a:blip r:embed="rId2"/>
          <a:stretch>
            <a:fillRect/>
          </a:stretch>
        </p:blipFill>
        <p:spPr>
          <a:xfrm>
            <a:off x="1066372" y="3497923"/>
            <a:ext cx="524301" cy="871804"/>
          </a:xfrm>
          <a:prstGeom prst="rect">
            <a:avLst/>
          </a:prstGeom>
        </p:spPr>
      </p:pic>
    </p:spTree>
    <p:extLst>
      <p:ext uri="{BB962C8B-B14F-4D97-AF65-F5344CB8AC3E}">
        <p14:creationId xmlns:p14="http://schemas.microsoft.com/office/powerpoint/2010/main" val="1151156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F66A9-25AF-A285-F4B2-4B94C6532B7E}"/>
              </a:ext>
            </a:extLst>
          </p:cNvPr>
          <p:cNvSpPr>
            <a:spLocks noGrp="1"/>
          </p:cNvSpPr>
          <p:nvPr>
            <p:ph type="title"/>
          </p:nvPr>
        </p:nvSpPr>
        <p:spPr/>
        <p:txBody>
          <a:bodyPr>
            <a:normAutofit/>
          </a:bodyPr>
          <a:lstStyle/>
          <a:p>
            <a:r>
              <a:rPr lang="en-US" sz="4800" b="1" dirty="0"/>
              <a:t>Review</a:t>
            </a:r>
          </a:p>
        </p:txBody>
      </p:sp>
      <p:sp>
        <p:nvSpPr>
          <p:cNvPr id="3" name="Content Placeholder 2">
            <a:extLst>
              <a:ext uri="{FF2B5EF4-FFF2-40B4-BE49-F238E27FC236}">
                <a16:creationId xmlns:a16="http://schemas.microsoft.com/office/drawing/2014/main" id="{A2C66903-0E30-5E17-298B-FC8144391254}"/>
              </a:ext>
            </a:extLst>
          </p:cNvPr>
          <p:cNvSpPr>
            <a:spLocks noGrp="1"/>
          </p:cNvSpPr>
          <p:nvPr>
            <p:ph idx="1"/>
          </p:nvPr>
        </p:nvSpPr>
        <p:spPr/>
        <p:txBody>
          <a:bodyPr/>
          <a:lstStyle/>
          <a:p>
            <a:pPr marL="0" indent="0">
              <a:buNone/>
            </a:pPr>
            <a:r>
              <a:rPr lang="en-US" b="1" dirty="0"/>
              <a:t>1. What do we call the vessel that carries blood to the lungs?</a:t>
            </a:r>
          </a:p>
          <a:p>
            <a:pPr marL="0" indent="0">
              <a:buNone/>
            </a:pPr>
            <a:endParaRPr lang="en-US" b="1" dirty="0"/>
          </a:p>
          <a:p>
            <a:pPr marL="0" indent="0">
              <a:buNone/>
            </a:pPr>
            <a:r>
              <a:rPr lang="en-US" b="1" dirty="0"/>
              <a:t>2. What is the vessel that draws blood from the kidney and back to the heart?</a:t>
            </a:r>
          </a:p>
          <a:p>
            <a:pPr marL="0" indent="0">
              <a:buNone/>
            </a:pPr>
            <a:endParaRPr lang="en-US" b="1" dirty="0"/>
          </a:p>
          <a:p>
            <a:pPr marL="0" indent="0">
              <a:buNone/>
            </a:pPr>
            <a:r>
              <a:rPr lang="en-US" b="1" dirty="0"/>
              <a:t>3. What is the vessel that is found in the arm? You likely use it to take BP.</a:t>
            </a:r>
          </a:p>
          <a:p>
            <a:pPr marL="0" indent="0">
              <a:buNone/>
            </a:pPr>
            <a:endParaRPr lang="en-US" b="1" dirty="0"/>
          </a:p>
          <a:p>
            <a:pPr marL="0" indent="0">
              <a:buNone/>
            </a:pPr>
            <a:r>
              <a:rPr lang="en-US" b="1" dirty="0"/>
              <a:t>4. What vessel runs medial in the upper arm?</a:t>
            </a:r>
          </a:p>
          <a:p>
            <a:endParaRPr lang="en-US" dirty="0"/>
          </a:p>
          <a:p>
            <a:endParaRPr lang="en-US" dirty="0"/>
          </a:p>
        </p:txBody>
      </p:sp>
    </p:spTree>
    <p:extLst>
      <p:ext uri="{BB962C8B-B14F-4D97-AF65-F5344CB8AC3E}">
        <p14:creationId xmlns:p14="http://schemas.microsoft.com/office/powerpoint/2010/main" val="222873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063" name="Picture 2">
            <a:extLst>
              <a:ext uri="{FF2B5EF4-FFF2-40B4-BE49-F238E27FC236}">
                <a16:creationId xmlns:a16="http://schemas.microsoft.com/office/drawing/2014/main" id="{93274B0C-1CB3-4AA4-A183-20B7FE5DB1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2056">
            <a:extLst>
              <a:ext uri="{FF2B5EF4-FFF2-40B4-BE49-F238E27FC236}">
                <a16:creationId xmlns:a16="http://schemas.microsoft.com/office/drawing/2014/main" id="{2E640319-3BB6-49BF-BAF4-D63FEC73E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50" name="Picture 2" descr="Diagram&#10;&#10;Description automatically generated">
            <a:extLst>
              <a:ext uri="{FF2B5EF4-FFF2-40B4-BE49-F238E27FC236}">
                <a16:creationId xmlns:a16="http://schemas.microsoft.com/office/drawing/2014/main" id="{1EE4D474-8CD9-5DD0-27B1-161B9187B4C6}"/>
              </a:ext>
            </a:extLst>
          </p:cNvPr>
          <p:cNvPicPr>
            <a:picLocks noGrp="1" noChangeAspect="1" noChangeArrowheads="1"/>
          </p:cNvPicPr>
          <p:nvPr>
            <p:ph sz="quarter" idx="13"/>
          </p:nvPr>
        </p:nvPicPr>
        <p:blipFill rotWithShape="1">
          <a:blip r:embed="rId4">
            <a:extLst>
              <a:ext uri="{28A0092B-C50C-407E-A947-70E740481C1C}">
                <a14:useLocalDpi xmlns:a14="http://schemas.microsoft.com/office/drawing/2010/main" val="0"/>
              </a:ext>
            </a:extLst>
          </a:blip>
          <a:srcRect t="12355" b="2716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296897"/>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6061</TotalTime>
  <Words>1779</Words>
  <Application>Microsoft Office PowerPoint</Application>
  <PresentationFormat>Widescreen</PresentationFormat>
  <Paragraphs>203</Paragraphs>
  <Slides>48</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48</vt:i4>
      </vt:variant>
    </vt:vector>
  </HeadingPairs>
  <TitlesOfParts>
    <vt:vector size="57" baseType="lpstr">
      <vt:lpstr>-apple-system</vt:lpstr>
      <vt:lpstr>Arial</vt:lpstr>
      <vt:lpstr>Calibri</vt:lpstr>
      <vt:lpstr>Calibri Light</vt:lpstr>
      <vt:lpstr>Roboto</vt:lpstr>
      <vt:lpstr>source sans pro</vt:lpstr>
      <vt:lpstr>Tw Cen MT</vt:lpstr>
      <vt:lpstr>Droplet</vt:lpstr>
      <vt:lpstr>office theme</vt:lpstr>
      <vt:lpstr>BIO 228</vt:lpstr>
      <vt:lpstr>Negative breathing</vt:lpstr>
      <vt:lpstr>More jokes…keep ‘em coming!</vt:lpstr>
      <vt:lpstr>Set up for success: CONNECT Review!</vt:lpstr>
      <vt:lpstr>Review, Review, Review: (individual first)  but handing in the GROUP review only</vt:lpstr>
      <vt:lpstr>NEW 20.2. Blood Flow, BP and Resistance GREAT JOB ON THIS! </vt:lpstr>
      <vt:lpstr>20.2 Vessels and Resistance: THINK-What can slow down blood flow? (mathematic, or practical)</vt:lpstr>
      <vt:lpstr>Review</vt:lpstr>
      <vt:lpstr>PowerPoint Presentation</vt:lpstr>
      <vt:lpstr>Review</vt:lpstr>
      <vt:lpstr>PowerPoint Presentation</vt:lpstr>
      <vt:lpstr>Review</vt:lpstr>
      <vt:lpstr>PowerPoint Presentation</vt:lpstr>
      <vt:lpstr>Immunity defined</vt:lpstr>
      <vt:lpstr>Flattening the curve</vt:lpstr>
      <vt:lpstr>MI is a waiver state; www.Michigan.gov</vt:lpstr>
      <vt:lpstr>Looking for scientific journal articles?</vt:lpstr>
      <vt:lpstr>Polio and vaccines; VAPP is Vaccine-associated paralytic polio</vt:lpstr>
      <vt:lpstr>Polio Vaccines</vt:lpstr>
      <vt:lpstr>RRM Lymph and Immune</vt:lpstr>
      <vt:lpstr>Fever and inflammation: Could be viral or bacterial</vt:lpstr>
      <vt:lpstr>A good answer re: hypersensitivities </vt:lpstr>
      <vt:lpstr>PowerPoint Presentation</vt:lpstr>
      <vt:lpstr>Terminology:</vt:lpstr>
      <vt:lpstr>Chapter 23: Respiration What you already know: diffusion, osmosis, capillary function, pulmonary and heart relationship Lets go through the RRM </vt:lpstr>
      <vt:lpstr>PowerPoint Presentation</vt:lpstr>
      <vt:lpstr>Review 20.1</vt:lpstr>
      <vt:lpstr>Pharynx vs Larynx</vt:lpstr>
      <vt:lpstr>Q2.  breathing (uses diffusion): try it with me!</vt:lpstr>
      <vt:lpstr>Q 6 Capillary Exchange: Filtration (OUT), RE-absorption (IN) </vt:lpstr>
      <vt:lpstr>COVID for example</vt:lpstr>
      <vt:lpstr>Q 8. Negative P. breathing</vt:lpstr>
      <vt:lpstr>Q 9. Nasal breathing no “mouth breathers allowed!” (this is sleep apnea)</vt:lpstr>
      <vt:lpstr>Q 9. Take note:</vt:lpstr>
      <vt:lpstr>TRY IT! Q 9. The best breath</vt:lpstr>
      <vt:lpstr>Q. 10 Activity 1  (Rev Q. 1-5)</vt:lpstr>
      <vt:lpstr>Terms and image: TRY IT</vt:lpstr>
      <vt:lpstr>Q 12. Nose breathing and CO2</vt:lpstr>
      <vt:lpstr>Q. 12 stantly Improve Your Sleep &amp; Health | James Nestor </vt:lpstr>
      <vt:lpstr>Q 12.</vt:lpstr>
      <vt:lpstr>Q 13.</vt:lpstr>
      <vt:lpstr>Q 12 Atmosphere: O2? CO2?</vt:lpstr>
      <vt:lpstr>Q 13. Alveolar Flow</vt:lpstr>
      <vt:lpstr>Function of Alveoli?</vt:lpstr>
      <vt:lpstr>exercise</vt:lpstr>
      <vt:lpstr>Using A Spirometer</vt:lpstr>
      <vt:lpstr>PowerPoint Presentation</vt:lpstr>
      <vt:lpstr>Set up for success: CONNECT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 228</dc:title>
  <dc:creator>Tamara Coleman</dc:creator>
  <cp:lastModifiedBy>Tamara Coleman</cp:lastModifiedBy>
  <cp:revision>49</cp:revision>
  <dcterms:created xsi:type="dcterms:W3CDTF">2020-10-14T01:00:24Z</dcterms:created>
  <dcterms:modified xsi:type="dcterms:W3CDTF">2024-03-04T17:28:38Z</dcterms:modified>
</cp:coreProperties>
</file>